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60" r:id="rId4"/>
    <p:sldId id="257" r:id="rId5"/>
    <p:sldId id="275" r:id="rId6"/>
    <p:sldId id="276" r:id="rId7"/>
    <p:sldId id="283" r:id="rId8"/>
    <p:sldId id="258" r:id="rId9"/>
    <p:sldId id="267" r:id="rId10"/>
    <p:sldId id="269" r:id="rId11"/>
    <p:sldId id="271" r:id="rId12"/>
    <p:sldId id="270" r:id="rId13"/>
    <p:sldId id="272" r:id="rId14"/>
    <p:sldId id="273" r:id="rId15"/>
    <p:sldId id="274" r:id="rId16"/>
    <p:sldId id="264" r:id="rId17"/>
    <p:sldId id="277" r:id="rId18"/>
    <p:sldId id="278" r:id="rId19"/>
    <p:sldId id="279" r:id="rId20"/>
    <p:sldId id="280" r:id="rId21"/>
    <p:sldId id="281" r:id="rId22"/>
    <p:sldId id="265" r:id="rId23"/>
    <p:sldId id="262" r:id="rId24"/>
    <p:sldId id="282" r:id="rId25"/>
  </p:sldIdLst>
  <p:sldSz cx="12192000" cy="6858000"/>
  <p:notesSz cx="6858000" cy="9144000"/>
  <p:embeddedFontLst>
    <p:embeddedFont>
      <p:font typeface="Martian Mono ExtraBold" panose="020B0604020202020204" charset="0"/>
      <p:bold r:id="rId27"/>
    </p:embeddedFont>
    <p:embeddedFont>
      <p:font typeface="Trebuchet MS" panose="020B0603020202020204" pitchFamily="34" charset="0"/>
      <p:regular r:id="rId28"/>
      <p:bold r:id="rId29"/>
      <p:italic r:id="rId30"/>
      <p:boldItalic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Martian Mono" panose="020B0604020202020204" charset="0"/>
      <p:regular r:id="rId36"/>
      <p:bold r:id="rId37"/>
    </p:embeddedFont>
    <p:embeddedFont>
      <p:font typeface="Martian Mono SemiBold" panose="020B0604020202020204" charset="0"/>
      <p:bold r:id="rId38"/>
    </p:embeddedFont>
    <p:embeddedFont>
      <p:font typeface="Wingdings 3" panose="05040102010807070707" pitchFamily="18" charset="2"/>
      <p:regular r:id="rId3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8.fntdata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3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EE2054A5-0CC6-42C6-A23F-32FE9D6F656F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3A01420F-3123-41C2-A992-74E2209058B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65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Титульный слайд. Изменять не надо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526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3387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7762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6316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24529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0751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4877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23545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со значками, которые можно использовать в презентации.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1246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927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072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302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557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846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431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2557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924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DD82A-B6E6-5DC9-6772-0D0458F7B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090E9A-321C-6684-D41D-E52DA82F8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artian Mono" panose="020B0009020000000004" pitchFamily="49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D67C21-95D5-7D55-BAFD-0D63791C5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D77B07-D57D-9BF5-0B3A-DDF5910B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04970F-4982-D543-AEF7-F97E6A37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19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5FA19-609B-D449-68B8-C9607B4E7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6BA776-54C7-5B43-D5DC-D334552CF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589314-88B8-36C8-053E-0C726322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D6DFC9-3500-54EB-45BC-A0628F982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7E1836-64C0-24D0-35C4-55B2F146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6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7964763-6979-C437-7602-F16D0AAF4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296147-10A5-5C6D-BA47-9C6AF08B0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62EDBC-E482-C067-FF24-C28321F3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A90287-964F-59FE-3895-0BB3468C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F134F3-239C-F6E2-E063-6EE1E7BE4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61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945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621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903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8/25/2025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44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197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965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558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302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6753A-0363-2815-0EB1-481D1FA9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6B8969-6DEB-ACF0-ED57-68BC3B7EA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4B6F1A-5C0B-E8A1-B8D5-EAFA6D9D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B37BBC-954B-5A1D-7DB8-9A3E077E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086D00-7D58-43D1-CAE6-DB4BD6FC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4815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234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9762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36581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1712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87501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7901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16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004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26FD4-21CA-D41E-F00B-61736466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AC4161-73BE-0B26-496A-52262FC73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24325F-B21F-32F4-0C99-7CDB7AF1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DAF920-12A5-D9AB-436C-1A51ED4B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39F7A1-0284-EC7A-7B7A-9D97A1EF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35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BB04C-DC87-1764-203C-7669C1B67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66B15C-B09D-FF18-E278-8635F280A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ED7BA0-6615-3935-8FA6-20D7F6BF2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B1AC66-2121-CB51-EB90-2B8D39DE8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43B8E4-77A8-7B43-8AAF-68015D464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C635C-0228-8BDF-BE78-CA13166DF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00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92E88-5CF3-B717-A43D-0BD56AECF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814DC6-B722-A8D0-9E57-DEE73C3AF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F02745-CD9E-1651-0A39-4DCA16859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773AC85-2A47-E484-EF29-258055E1C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4A5EDA-FE27-1A50-C6B6-E60B7259A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E7D76E-B58A-988A-025D-E49B5145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E8056F-0D82-0147-65F5-062CD65D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CCF73D8-EFAF-7D97-C4A5-D30F05D0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97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13BFB-9AC3-C812-1547-EF8DEA58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F9F4858-C11C-901E-B4BB-F4B1CE8F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D6684A-ECA0-7B0C-BA45-537AC83AE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539DA4-DB68-18D5-2AF1-E0597596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31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EE77A0-F29A-F2A8-D810-110D762A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6ACDC2D-41A1-DEFD-1432-F58016C1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496578E-A594-98BB-E453-DD0CBB83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4B2961-9CB0-9538-1650-DE6C3D3E9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8D77AB-D0BD-38CC-1BE7-CFFAC8CD2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Martian Mono" panose="020B0009020000000004" pitchFamily="49" charset="0"/>
              </a:defRPr>
            </a:lvl1pPr>
            <a:lvl2pPr>
              <a:defRPr sz="2800">
                <a:latin typeface="Martian Mono" panose="020B0009020000000004" pitchFamily="49" charset="0"/>
              </a:defRPr>
            </a:lvl2pPr>
            <a:lvl3pPr>
              <a:defRPr sz="2400">
                <a:latin typeface="Martian Mono" panose="020B0009020000000004" pitchFamily="49" charset="0"/>
              </a:defRPr>
            </a:lvl3pPr>
            <a:lvl4pPr>
              <a:defRPr sz="2000">
                <a:latin typeface="Martian Mono" panose="020B0009020000000004" pitchFamily="49" charset="0"/>
              </a:defRPr>
            </a:lvl4pPr>
            <a:lvl5pPr>
              <a:defRPr sz="2000">
                <a:latin typeface="Martian Mono" panose="020B00090200000000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C53CCF-C172-52C9-3509-50AE523E5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8D1514-AD8E-364C-077B-A8D8F46E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EF5B47-E0CF-00B2-B797-033BDFCBB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ED54A-DE2F-AB4C-43AF-57357573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18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22698-0F88-5658-65A8-86BB484E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D7C31F-1DF5-78A0-B90E-A92005BD04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Martian Mono" panose="020B0009020000000004" pitchFamily="49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7163B2-E9E9-4A6F-94B2-9A4496026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2E45A2-CBE0-2CF0-272C-9E901FD7C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152A5B-1A3D-924E-1C9F-05C88B464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8845EF-A621-B548-1061-5259D493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54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D8B67-7A70-6BFC-9D12-42867ADB4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8E7DB0-BE9C-9805-85BE-FD4592991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8B221-378A-0F18-7A02-FAECA29A2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0153EB-3A4A-B27E-96AD-AB22D5F0F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5B9FBD-22B4-F592-9CFB-33241ACCB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7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artian Mono" panose="020B0009020000000004" pitchFamily="49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02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57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7 класс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96559"/>
              </p:ext>
            </p:extLst>
          </p:nvPr>
        </p:nvGraphicFramePr>
        <p:xfrm>
          <a:off x="119099" y="1039163"/>
          <a:ext cx="11777244" cy="5029200"/>
        </p:xfrm>
        <a:graphic>
          <a:graphicData uri="http://schemas.openxmlformats.org/drawingml/2006/table">
            <a:tbl>
              <a:tblPr/>
              <a:tblGrid>
                <a:gridCol w="974163">
                  <a:extLst>
                    <a:ext uri="{9D8B030D-6E8A-4147-A177-3AD203B41FA5}">
                      <a16:colId xmlns:a16="http://schemas.microsoft.com/office/drawing/2014/main" val="2458026096"/>
                    </a:ext>
                  </a:extLst>
                </a:gridCol>
                <a:gridCol w="3917650">
                  <a:extLst>
                    <a:ext uri="{9D8B030D-6E8A-4147-A177-3AD203B41FA5}">
                      <a16:colId xmlns:a16="http://schemas.microsoft.com/office/drawing/2014/main" val="4073481600"/>
                    </a:ext>
                  </a:extLst>
                </a:gridCol>
                <a:gridCol w="3977640">
                  <a:extLst>
                    <a:ext uri="{9D8B030D-6E8A-4147-A177-3AD203B41FA5}">
                      <a16:colId xmlns:a16="http://schemas.microsoft.com/office/drawing/2014/main" val="2511834620"/>
                    </a:ext>
                  </a:extLst>
                </a:gridCol>
                <a:gridCol w="2907791">
                  <a:extLst>
                    <a:ext uri="{9D8B030D-6E8A-4147-A177-3AD203B41FA5}">
                      <a16:colId xmlns:a16="http://schemas.microsoft.com/office/drawing/2014/main" val="1402660391"/>
                    </a:ext>
                  </a:extLst>
                </a:gridCol>
              </a:tblGrid>
              <a:tr h="126997">
                <a:tc>
                  <a:txBody>
                    <a:bodyPr/>
                    <a:lstStyle/>
                    <a:p>
                      <a:r>
                        <a:rPr lang="ru-RU" sz="1200" b="1" i="0" dirty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№ урока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2024/2025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2025/2026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Пометки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385850"/>
                  </a:ext>
                </a:extLst>
              </a:tr>
              <a:tr h="634985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63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Практическая работа "Описание одной из стран Северной Америки или Евразии в форме презентации (с целью привлечения туристов, создания положительного образа страны и т. д.)"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Евразия. Изменение природы под влиянием хозяйственной деятельности человека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1506545"/>
                  </a:ext>
                </a:extLst>
              </a:tr>
              <a:tr h="411138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64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Контрольная работа по теме "Северные материки". Обобщающее повторение по теме "Северные материки"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Практическая работа "Объяснение распространения зон современного вулканизма и землетрясений на территории Северной Америки и Евразии"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34308"/>
                  </a:ext>
                </a:extLst>
              </a:tr>
              <a:tr h="550321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65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Влияние закономерностей географической оболочки на жизнь и деятельность людей.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Практическая работа "Описание одной из стран Северной Америки или Евразии в форме презентации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30734294"/>
                  </a:ext>
                </a:extLst>
              </a:tr>
              <a:tr h="484632">
                <a:tc>
                  <a:txBody>
                    <a:bodyPr/>
                    <a:lstStyle/>
                    <a:p>
                      <a:r>
                        <a:rPr lang="ru-RU" sz="1200" b="1" i="0" dirty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66 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Международное сотрудничество в охране природе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Контрольная работа по теме "Северные материки". Обобщающее повторение по теме "Северные материки"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31089929"/>
                  </a:ext>
                </a:extLst>
              </a:tr>
              <a:tr h="566928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67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Глобальные проблемы человечества. Программа ООН и цели устойчивого развития. Всемирное наследие ЮНЕСКО: природные и культурные объекты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Влияние закономерностей географической оболочки на жизнь и деятельность людей. Практическая работа "Характеристика изменений компонентов природы на территории одной из стран мира в результате деятельности человека"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80182809"/>
                  </a:ext>
                </a:extLst>
              </a:tr>
              <a:tr h="550321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68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Обобщающее повторение по теме "Взаимодействие природы и человека". Контрольная работа по теме "Взаимодействие природы и общества"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Международное сотрудничество в охране природы. Глобальные проблемы человечества. Программа ООН и цели устойчивого развития. Всемирное наследие ЮНЕСКО: природные и культурные объекты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06558596"/>
                  </a:ext>
                </a:extLst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74345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949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8</a:t>
            </a: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 класс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402124"/>
              </p:ext>
            </p:extLst>
          </p:nvPr>
        </p:nvGraphicFramePr>
        <p:xfrm>
          <a:off x="253703" y="972272"/>
          <a:ext cx="11938297" cy="5885727"/>
        </p:xfrm>
        <a:graphic>
          <a:graphicData uri="http://schemas.openxmlformats.org/drawingml/2006/table">
            <a:tbl>
              <a:tblPr/>
              <a:tblGrid>
                <a:gridCol w="868236">
                  <a:extLst>
                    <a:ext uri="{9D8B030D-6E8A-4147-A177-3AD203B41FA5}">
                      <a16:colId xmlns:a16="http://schemas.microsoft.com/office/drawing/2014/main" val="2458026096"/>
                    </a:ext>
                  </a:extLst>
                </a:gridCol>
                <a:gridCol w="4152422">
                  <a:extLst>
                    <a:ext uri="{9D8B030D-6E8A-4147-A177-3AD203B41FA5}">
                      <a16:colId xmlns:a16="http://schemas.microsoft.com/office/drawing/2014/main" val="4073481600"/>
                    </a:ext>
                  </a:extLst>
                </a:gridCol>
                <a:gridCol w="3996246">
                  <a:extLst>
                    <a:ext uri="{9D8B030D-6E8A-4147-A177-3AD203B41FA5}">
                      <a16:colId xmlns:a16="http://schemas.microsoft.com/office/drawing/2014/main" val="2511834620"/>
                    </a:ext>
                  </a:extLst>
                </a:gridCol>
                <a:gridCol w="2921393">
                  <a:extLst>
                    <a:ext uri="{9D8B030D-6E8A-4147-A177-3AD203B41FA5}">
                      <a16:colId xmlns:a16="http://schemas.microsoft.com/office/drawing/2014/main" val="1402660391"/>
                    </a:ext>
                  </a:extLst>
                </a:gridCol>
              </a:tblGrid>
              <a:tr h="315307">
                <a:tc>
                  <a:txBody>
                    <a:bodyPr/>
                    <a:lstStyle/>
                    <a:p>
                      <a:r>
                        <a:rPr lang="ru-RU" sz="1200" b="1" i="0" dirty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№ урока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2024/2025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2025/2026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Пометки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385850"/>
                  </a:ext>
                </a:extLst>
              </a:tr>
              <a:tr h="1996943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7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Обобщающее повторение по темам "История формирования и освоения территории России" и " Географическое положение и границы России"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Россия на карте часовых поясов мира. Карта часовых зон России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1">
                          <a:solidFill>
                            <a:srgbClr val="171717"/>
                          </a:solidFill>
                          <a:effectLst/>
                          <a:latin typeface="LiberationSerif-Italic"/>
                        </a:rPr>
                        <a:t>Изменена последовательност ь тем, в поурочном планировании в конструкторе к урокам 57 и 58 добавлены слова «Всероссийская проверочная работа». Убран урок обобщающего повторения (урок 67) по темам "Народы и религии России" и "Половой и возрастной состав населения России"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34308"/>
                  </a:ext>
                </a:extLst>
              </a:tr>
              <a:tr h="735716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8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Россия на карте часовых поясов мира. Карта часовых зон России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Практическая работа "Определение различия во времени для разных городов России по карте часовых зон"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30734294"/>
                  </a:ext>
                </a:extLst>
              </a:tr>
              <a:tr h="735716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9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Практическая работа "Определение различия во времени для разных городов России по карте часовых зон"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Федеративное устройство России. Субъекты Российской Федерации, их равноправие и разнообразие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31089929"/>
                  </a:ext>
                </a:extLst>
              </a:tr>
              <a:tr h="735716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10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Федеративное устройство России. Субъекты Российской Федерации, их равноправие и разнообразие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Федеральные округа. Районирование. Виды районирования территории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80182809"/>
                  </a:ext>
                </a:extLst>
              </a:tr>
              <a:tr h="1366329">
                <a:tc>
                  <a:txBody>
                    <a:bodyPr/>
                    <a:lstStyle/>
                    <a:p>
                      <a:r>
                        <a:rPr lang="ru-RU" sz="1200" b="1" i="0" dirty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11 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Федеральные округа</a:t>
                      </a:r>
                      <a:r>
                        <a:rPr lang="ru-RU" sz="1200" b="0" i="0" dirty="0" smtClean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. Районирование</a:t>
                      </a:r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. Виды районирования территории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Макрорегионы России. Крупные географические районы России. Практическая работа "Обозначение на контурной карте и сравнение границ федеральных округов и макрорегионов с целью выявления состава и особенностей географического положения"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06558596"/>
                  </a:ext>
                </a:extLst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74345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159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8</a:t>
            </a: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 класс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484747"/>
              </p:ext>
            </p:extLst>
          </p:nvPr>
        </p:nvGraphicFramePr>
        <p:xfrm>
          <a:off x="253703" y="972273"/>
          <a:ext cx="11938297" cy="5401881"/>
        </p:xfrm>
        <a:graphic>
          <a:graphicData uri="http://schemas.openxmlformats.org/drawingml/2006/table">
            <a:tbl>
              <a:tblPr/>
              <a:tblGrid>
                <a:gridCol w="868236">
                  <a:extLst>
                    <a:ext uri="{9D8B030D-6E8A-4147-A177-3AD203B41FA5}">
                      <a16:colId xmlns:a16="http://schemas.microsoft.com/office/drawing/2014/main" val="2458026096"/>
                    </a:ext>
                  </a:extLst>
                </a:gridCol>
                <a:gridCol w="4152422">
                  <a:extLst>
                    <a:ext uri="{9D8B030D-6E8A-4147-A177-3AD203B41FA5}">
                      <a16:colId xmlns:a16="http://schemas.microsoft.com/office/drawing/2014/main" val="4073481600"/>
                    </a:ext>
                  </a:extLst>
                </a:gridCol>
                <a:gridCol w="3996246">
                  <a:extLst>
                    <a:ext uri="{9D8B030D-6E8A-4147-A177-3AD203B41FA5}">
                      <a16:colId xmlns:a16="http://schemas.microsoft.com/office/drawing/2014/main" val="2511834620"/>
                    </a:ext>
                  </a:extLst>
                </a:gridCol>
                <a:gridCol w="2921393">
                  <a:extLst>
                    <a:ext uri="{9D8B030D-6E8A-4147-A177-3AD203B41FA5}">
                      <a16:colId xmlns:a16="http://schemas.microsoft.com/office/drawing/2014/main" val="1402660391"/>
                    </a:ext>
                  </a:extLst>
                </a:gridCol>
              </a:tblGrid>
              <a:tr h="300025">
                <a:tc>
                  <a:txBody>
                    <a:bodyPr/>
                    <a:lstStyle/>
                    <a:p>
                      <a:r>
                        <a:rPr lang="ru-RU" sz="1200" b="1" i="0" dirty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№ урока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2024/2025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2025/2026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Пометки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385850"/>
                  </a:ext>
                </a:extLst>
              </a:tr>
              <a:tr h="1332868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12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Макрорегионы России. Крупные географические районы России. Практическая работа "Обозначение на контурной карте и сравнение границ федеральных округов и макрорегионов с целью выявления состава и особенностей географического положения"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Природные условия и природные ресурсы. Классификации природных ресурсов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34308"/>
                  </a:ext>
                </a:extLst>
              </a:tr>
              <a:tr h="783074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14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Природные условия и природные ресурсы. Классификации природных ресурсов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Обобщающее повторение по темам "История формирования и освоения территории России" и "Географическое положение и границы России"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30734294"/>
                  </a:ext>
                </a:extLst>
              </a:tr>
              <a:tr h="783074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55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Обобщающее повторение по теме "Природнохозяйственные зоны"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Динамика численности населения России в XX—XXI вв. и факторы, определяющие её. Переписи населения России. Основные меры современной демографической политики государства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31089929"/>
                  </a:ext>
                </a:extLst>
              </a:tr>
              <a:tr h="783074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56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Динамика численности населения России в XX—XXI вв. и факторы, определяющие её. Переписи населения России. Основные меры современной демографической политики государства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Естественное движение населения. Географические различия в пределах разных регионов России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80182809"/>
                  </a:ext>
                </a:extLst>
              </a:tr>
              <a:tr h="1300108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57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Естественное движение населения. Географические различия в пределах разных регионов России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Обобщающее повторение по теме "</a:t>
                      </a:r>
                      <a:r>
                        <a:rPr lang="ru-RU" sz="1200" b="0" i="0" dirty="0" err="1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Природнохозяйственные</a:t>
                      </a:r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 зоны" / Всероссийская проверочная работа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06558596"/>
                  </a:ext>
                </a:extLst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74345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339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8</a:t>
            </a: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 класс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165232"/>
              </p:ext>
            </p:extLst>
          </p:nvPr>
        </p:nvGraphicFramePr>
        <p:xfrm>
          <a:off x="253703" y="972273"/>
          <a:ext cx="11938297" cy="5767641"/>
        </p:xfrm>
        <a:graphic>
          <a:graphicData uri="http://schemas.openxmlformats.org/drawingml/2006/table">
            <a:tbl>
              <a:tblPr/>
              <a:tblGrid>
                <a:gridCol w="868236">
                  <a:extLst>
                    <a:ext uri="{9D8B030D-6E8A-4147-A177-3AD203B41FA5}">
                      <a16:colId xmlns:a16="http://schemas.microsoft.com/office/drawing/2014/main" val="2458026096"/>
                    </a:ext>
                  </a:extLst>
                </a:gridCol>
                <a:gridCol w="4152422">
                  <a:extLst>
                    <a:ext uri="{9D8B030D-6E8A-4147-A177-3AD203B41FA5}">
                      <a16:colId xmlns:a16="http://schemas.microsoft.com/office/drawing/2014/main" val="4073481600"/>
                    </a:ext>
                  </a:extLst>
                </a:gridCol>
                <a:gridCol w="3996246">
                  <a:extLst>
                    <a:ext uri="{9D8B030D-6E8A-4147-A177-3AD203B41FA5}">
                      <a16:colId xmlns:a16="http://schemas.microsoft.com/office/drawing/2014/main" val="2511834620"/>
                    </a:ext>
                  </a:extLst>
                </a:gridCol>
                <a:gridCol w="2921393">
                  <a:extLst>
                    <a:ext uri="{9D8B030D-6E8A-4147-A177-3AD203B41FA5}">
                      <a16:colId xmlns:a16="http://schemas.microsoft.com/office/drawing/2014/main" val="1402660391"/>
                    </a:ext>
                  </a:extLst>
                </a:gridCol>
              </a:tblGrid>
              <a:tr h="300025">
                <a:tc>
                  <a:txBody>
                    <a:bodyPr/>
                    <a:lstStyle/>
                    <a:p>
                      <a:r>
                        <a:rPr lang="ru-RU" sz="1200" b="1" i="0" dirty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№ урока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2024/2025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2025/2026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Пометки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385850"/>
                  </a:ext>
                </a:extLst>
              </a:tr>
              <a:tr h="1332868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58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Миграции. Государственная миграционная политика Российской Федерации. Практическая работа «Определение по статистическим данным общего, естественного (или) миграционного прироста населения отдельных субъектов (федеральных округов) Российской Федерации или своего региона»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Обобщающее повторение по темам "Народы и религии России" и "Половой и возрастной состав населения России" / Всероссийская проверочная работа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34308"/>
                  </a:ext>
                </a:extLst>
              </a:tr>
              <a:tr h="783074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59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Географические особенности размещения населения. Основная полоса расселения. Плотность населения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Миграции. Государственная миграционная политика Российской Федерации. Практическая работа «Определение по статистическим данным общего, естественного (или) миграционного прироста населения отдельных субъектов (федеральных округов) Российской Федерации или своего региона»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30734294"/>
                  </a:ext>
                </a:extLst>
              </a:tr>
              <a:tr h="783074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60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Городское и сельское население. Виды городских и сельских населённых пунктов. Урбанизация в России. Крупнейшие города и городские агломерации. Роль городов в жизни страны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Географические особенности размещения населения. Основная полоса расселения. Плотность населения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31089929"/>
                  </a:ext>
                </a:extLst>
              </a:tr>
              <a:tr h="783074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61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Сельская местность исовременные тенденции сельского расселения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Городское и сельское население. Виды городских и сельских населённых пунктов. Урбанизация в России. Крупнейшие города и городские агломерации. Роль городов в жизни страны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80182809"/>
                  </a:ext>
                </a:extLst>
              </a:tr>
              <a:tr h="1300108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62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Контрольная работа по темам "Численность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Сельская местность и современные тенденции сельского расселения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06558596"/>
                  </a:ext>
                </a:extLst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74345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487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8</a:t>
            </a: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 класс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229212"/>
              </p:ext>
            </p:extLst>
          </p:nvPr>
        </p:nvGraphicFramePr>
        <p:xfrm>
          <a:off x="253703" y="972273"/>
          <a:ext cx="11938297" cy="5910635"/>
        </p:xfrm>
        <a:graphic>
          <a:graphicData uri="http://schemas.openxmlformats.org/drawingml/2006/table">
            <a:tbl>
              <a:tblPr/>
              <a:tblGrid>
                <a:gridCol w="868236">
                  <a:extLst>
                    <a:ext uri="{9D8B030D-6E8A-4147-A177-3AD203B41FA5}">
                      <a16:colId xmlns:a16="http://schemas.microsoft.com/office/drawing/2014/main" val="2458026096"/>
                    </a:ext>
                  </a:extLst>
                </a:gridCol>
                <a:gridCol w="4152422">
                  <a:extLst>
                    <a:ext uri="{9D8B030D-6E8A-4147-A177-3AD203B41FA5}">
                      <a16:colId xmlns:a16="http://schemas.microsoft.com/office/drawing/2014/main" val="4073481600"/>
                    </a:ext>
                  </a:extLst>
                </a:gridCol>
                <a:gridCol w="3996246">
                  <a:extLst>
                    <a:ext uri="{9D8B030D-6E8A-4147-A177-3AD203B41FA5}">
                      <a16:colId xmlns:a16="http://schemas.microsoft.com/office/drawing/2014/main" val="2511834620"/>
                    </a:ext>
                  </a:extLst>
                </a:gridCol>
                <a:gridCol w="2921393">
                  <a:extLst>
                    <a:ext uri="{9D8B030D-6E8A-4147-A177-3AD203B41FA5}">
                      <a16:colId xmlns:a16="http://schemas.microsoft.com/office/drawing/2014/main" val="1402660391"/>
                    </a:ext>
                  </a:extLst>
                </a:gridCol>
              </a:tblGrid>
              <a:tr h="300025">
                <a:tc>
                  <a:txBody>
                    <a:bodyPr/>
                    <a:lstStyle/>
                    <a:p>
                      <a:r>
                        <a:rPr lang="ru-RU" sz="1200" b="1" i="0" dirty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№ урока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2024/2025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2025/2026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Пометки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385850"/>
                  </a:ext>
                </a:extLst>
              </a:tr>
              <a:tr h="1332868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63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Россия — многонациональное государство. Крупнейшие народы России и их расселение. Титульные этносы. Практическая работа "Построение картограммы «Доля титульных этносов в численности населения республик и автономных округов РФ»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Контрольная работа по темам "Численность населения России" и "Территориальные особенности размещения населения России"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34308"/>
                  </a:ext>
                </a:extLst>
              </a:tr>
              <a:tr h="783074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64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География религий. Объекты Всемирного культурного наследия ЮНЕСКО на территории России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Россия — многонациональное государство. Крупнейшие народы России и их расселение. Титульные этносы. Практическая работа "Построение картограммы «Доля титульных этносов в численности населения республик и автономных округов РФ»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30734294"/>
                  </a:ext>
                </a:extLst>
              </a:tr>
              <a:tr h="783074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65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Половой и возрастной состав населения России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География религий. Объекты Всемирного культурного наследия ЮНЕСКО на территории России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31089929"/>
                  </a:ext>
                </a:extLst>
              </a:tr>
              <a:tr h="783074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66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Половозрастные пирамиды. Средняя прогнозируемаяпродолжительность жизнинаселения России. Практическая работа "Объяснение динамикиполовозрастного составанаселения России на основеанализа половозрастных пирамид"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Половой и возрастной состав населения России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80182809"/>
                  </a:ext>
                </a:extLst>
              </a:tr>
              <a:tr h="1300108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67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Обобщающее повторение по темам "Народы и религии России" и "Половой и возрастной состав населения России"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Половозрастные пирамиды. Средняя прогнозируемая продолжительность жизни населения России. Практическая работа "Объяснение динамики половозрастного состава населения России на основе анализа половозрастных пирамид"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06558596"/>
                  </a:ext>
                </a:extLst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74345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985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484632" y="301470"/>
            <a:ext cx="905176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800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Результаты сдачи ОГЭ по географии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34970-4794-9DFD-AED4-D9736DF449C6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32EA71-6D0A-DD65-4F9B-A16105FF39FE}"/>
              </a:ext>
            </a:extLst>
          </p:cNvPr>
          <p:cNvSpPr txBox="1"/>
          <p:nvPr/>
        </p:nvSpPr>
        <p:spPr>
          <a:xfrm>
            <a:off x="155448" y="1356587"/>
            <a:ext cx="1180964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место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предметов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выбору</a:t>
            </a:r>
          </a:p>
          <a:p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Сдавали экзамен 2971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– 52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от выпускников</a:t>
            </a:r>
          </a:p>
          <a:p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сравнению с предыдущим годов успеваемость увеличилась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примерно на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10 %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ошибки: 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географических координат,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естественного и миграционного прироста (слабы математические знания),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знание основных центров хозяйства России,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выявление в тексте особенностей географических объектов и объяснение причинно-следственных связей их образования и размещения, 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природных и хозяйственных особенностей страны, региона России. </a:t>
            </a: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497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6826" y="1055076"/>
            <a:ext cx="8007176" cy="87532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Средний балл и результаты по предмету</a:t>
            </a:r>
            <a:endParaRPr lang="ru-RU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99293" y="1823061"/>
            <a:ext cx="9734550" cy="1536701"/>
            <a:chOff x="120" y="1669"/>
            <a:chExt cx="6132" cy="968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120" y="1669"/>
              <a:ext cx="6118" cy="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39" y="1671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908" y="1671"/>
              <a:ext cx="10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948" y="1671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3672" y="1671"/>
              <a:ext cx="10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139" y="1859"/>
              <a:ext cx="659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предмет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719" y="1859"/>
              <a:ext cx="842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 география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1665" y="1859"/>
              <a:ext cx="569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Россия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2154" y="1862"/>
              <a:ext cx="10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3191" y="1859"/>
              <a:ext cx="631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Кузбасс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3741" y="1862"/>
              <a:ext cx="10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4723" y="1859"/>
              <a:ext cx="1023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Новокузнецк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5658" y="1862"/>
              <a:ext cx="10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33" y="1849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33" y="1849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39" y="1849"/>
              <a:ext cx="1520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1659" y="1849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1665" y="1849"/>
              <a:ext cx="1519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3184" y="1849"/>
              <a:ext cx="7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3191" y="1849"/>
              <a:ext cx="1527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4718" y="1849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4724" y="1849"/>
              <a:ext cx="1521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6245" y="1849"/>
              <a:ext cx="7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6245" y="1849"/>
              <a:ext cx="7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133" y="1855"/>
              <a:ext cx="6" cy="18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1659" y="1855"/>
              <a:ext cx="6" cy="18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3184" y="1855"/>
              <a:ext cx="7" cy="18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4718" y="1855"/>
              <a:ext cx="6" cy="18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6245" y="1855"/>
              <a:ext cx="7" cy="18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1665" y="2046"/>
              <a:ext cx="32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2022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978" y="2046"/>
              <a:ext cx="110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2171" y="2046"/>
              <a:ext cx="32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2023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484" y="2046"/>
              <a:ext cx="110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2678" y="2046"/>
              <a:ext cx="32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2024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2992" y="2046"/>
              <a:ext cx="110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191" y="2046"/>
              <a:ext cx="32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2023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3514" y="2046"/>
              <a:ext cx="100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3700" y="2046"/>
              <a:ext cx="32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2024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4013" y="2046"/>
              <a:ext cx="110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4210" y="2046"/>
              <a:ext cx="32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2025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4524" y="2046"/>
              <a:ext cx="110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4723" y="2046"/>
              <a:ext cx="32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2023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5036" y="2046"/>
              <a:ext cx="110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5233" y="2046"/>
              <a:ext cx="32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2024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5547" y="2046"/>
              <a:ext cx="110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2" name="Rectangle 50"/>
            <p:cNvSpPr>
              <a:spLocks noChangeArrowheads="1"/>
            </p:cNvSpPr>
            <p:nvPr/>
          </p:nvSpPr>
          <p:spPr bwMode="auto">
            <a:xfrm>
              <a:off x="5744" y="2046"/>
              <a:ext cx="32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2025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3" name="Rectangle 51"/>
            <p:cNvSpPr>
              <a:spLocks noChangeArrowheads="1"/>
            </p:cNvSpPr>
            <p:nvPr/>
          </p:nvSpPr>
          <p:spPr bwMode="auto">
            <a:xfrm>
              <a:off x="6057" y="2046"/>
              <a:ext cx="110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4" name="Rectangle 52"/>
            <p:cNvSpPr>
              <a:spLocks noChangeArrowheads="1"/>
            </p:cNvSpPr>
            <p:nvPr/>
          </p:nvSpPr>
          <p:spPr bwMode="auto">
            <a:xfrm>
              <a:off x="133" y="2037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1659" y="2037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56" name="Rectangle 54"/>
            <p:cNvSpPr>
              <a:spLocks noChangeArrowheads="1"/>
            </p:cNvSpPr>
            <p:nvPr/>
          </p:nvSpPr>
          <p:spPr bwMode="auto">
            <a:xfrm>
              <a:off x="1665" y="2037"/>
              <a:ext cx="500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57" name="Rectangle 55"/>
            <p:cNvSpPr>
              <a:spLocks noChangeArrowheads="1"/>
            </p:cNvSpPr>
            <p:nvPr/>
          </p:nvSpPr>
          <p:spPr bwMode="auto">
            <a:xfrm>
              <a:off x="2165" y="2037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58" name="Rectangle 56"/>
            <p:cNvSpPr>
              <a:spLocks noChangeArrowheads="1"/>
            </p:cNvSpPr>
            <p:nvPr/>
          </p:nvSpPr>
          <p:spPr bwMode="auto">
            <a:xfrm>
              <a:off x="2171" y="2037"/>
              <a:ext cx="501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59" name="Rectangle 57"/>
            <p:cNvSpPr>
              <a:spLocks noChangeArrowheads="1"/>
            </p:cNvSpPr>
            <p:nvPr/>
          </p:nvSpPr>
          <p:spPr bwMode="auto">
            <a:xfrm>
              <a:off x="2672" y="2037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2678" y="2037"/>
              <a:ext cx="50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61" name="Rectangle 59"/>
            <p:cNvSpPr>
              <a:spLocks noChangeArrowheads="1"/>
            </p:cNvSpPr>
            <p:nvPr/>
          </p:nvSpPr>
          <p:spPr bwMode="auto">
            <a:xfrm>
              <a:off x="3184" y="2037"/>
              <a:ext cx="7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62" name="Rectangle 60"/>
            <p:cNvSpPr>
              <a:spLocks noChangeArrowheads="1"/>
            </p:cNvSpPr>
            <p:nvPr/>
          </p:nvSpPr>
          <p:spPr bwMode="auto">
            <a:xfrm>
              <a:off x="3191" y="2037"/>
              <a:ext cx="50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63" name="Rectangle 61"/>
            <p:cNvSpPr>
              <a:spLocks noChangeArrowheads="1"/>
            </p:cNvSpPr>
            <p:nvPr/>
          </p:nvSpPr>
          <p:spPr bwMode="auto">
            <a:xfrm>
              <a:off x="3694" y="2037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64" name="Rectangle 62"/>
            <p:cNvSpPr>
              <a:spLocks noChangeArrowheads="1"/>
            </p:cNvSpPr>
            <p:nvPr/>
          </p:nvSpPr>
          <p:spPr bwMode="auto">
            <a:xfrm>
              <a:off x="3700" y="2037"/>
              <a:ext cx="50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4206" y="2037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66" name="Rectangle 64"/>
            <p:cNvSpPr>
              <a:spLocks noChangeArrowheads="1"/>
            </p:cNvSpPr>
            <p:nvPr/>
          </p:nvSpPr>
          <p:spPr bwMode="auto">
            <a:xfrm>
              <a:off x="4212" y="2037"/>
              <a:ext cx="50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67" name="Rectangle 65"/>
            <p:cNvSpPr>
              <a:spLocks noChangeArrowheads="1"/>
            </p:cNvSpPr>
            <p:nvPr/>
          </p:nvSpPr>
          <p:spPr bwMode="auto">
            <a:xfrm>
              <a:off x="4718" y="2037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68" name="Rectangle 66"/>
            <p:cNvSpPr>
              <a:spLocks noChangeArrowheads="1"/>
            </p:cNvSpPr>
            <p:nvPr/>
          </p:nvSpPr>
          <p:spPr bwMode="auto">
            <a:xfrm>
              <a:off x="4724" y="2037"/>
              <a:ext cx="50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69" name="Rectangle 67"/>
            <p:cNvSpPr>
              <a:spLocks noChangeArrowheads="1"/>
            </p:cNvSpPr>
            <p:nvPr/>
          </p:nvSpPr>
          <p:spPr bwMode="auto">
            <a:xfrm>
              <a:off x="5227" y="2037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70" name="Rectangle 68"/>
            <p:cNvSpPr>
              <a:spLocks noChangeArrowheads="1"/>
            </p:cNvSpPr>
            <p:nvPr/>
          </p:nvSpPr>
          <p:spPr bwMode="auto">
            <a:xfrm>
              <a:off x="5233" y="2037"/>
              <a:ext cx="505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71" name="Rectangle 69"/>
            <p:cNvSpPr>
              <a:spLocks noChangeArrowheads="1"/>
            </p:cNvSpPr>
            <p:nvPr/>
          </p:nvSpPr>
          <p:spPr bwMode="auto">
            <a:xfrm>
              <a:off x="5738" y="2037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72" name="Rectangle 70"/>
            <p:cNvSpPr>
              <a:spLocks noChangeArrowheads="1"/>
            </p:cNvSpPr>
            <p:nvPr/>
          </p:nvSpPr>
          <p:spPr bwMode="auto">
            <a:xfrm>
              <a:off x="5744" y="2037"/>
              <a:ext cx="501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73" name="Rectangle 71"/>
            <p:cNvSpPr>
              <a:spLocks noChangeArrowheads="1"/>
            </p:cNvSpPr>
            <p:nvPr/>
          </p:nvSpPr>
          <p:spPr bwMode="auto">
            <a:xfrm>
              <a:off x="6245" y="2037"/>
              <a:ext cx="7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74" name="Rectangle 72"/>
            <p:cNvSpPr>
              <a:spLocks noChangeArrowheads="1"/>
            </p:cNvSpPr>
            <p:nvPr/>
          </p:nvSpPr>
          <p:spPr bwMode="auto">
            <a:xfrm>
              <a:off x="133" y="2043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75" name="Rectangle 73"/>
            <p:cNvSpPr>
              <a:spLocks noChangeArrowheads="1"/>
            </p:cNvSpPr>
            <p:nvPr/>
          </p:nvSpPr>
          <p:spPr bwMode="auto">
            <a:xfrm>
              <a:off x="1659" y="2043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76" name="Rectangle 74"/>
            <p:cNvSpPr>
              <a:spLocks noChangeArrowheads="1"/>
            </p:cNvSpPr>
            <p:nvPr/>
          </p:nvSpPr>
          <p:spPr bwMode="auto">
            <a:xfrm>
              <a:off x="2165" y="2043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77" name="Rectangle 75"/>
            <p:cNvSpPr>
              <a:spLocks noChangeArrowheads="1"/>
            </p:cNvSpPr>
            <p:nvPr/>
          </p:nvSpPr>
          <p:spPr bwMode="auto">
            <a:xfrm>
              <a:off x="2672" y="2043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78" name="Rectangle 76"/>
            <p:cNvSpPr>
              <a:spLocks noChangeArrowheads="1"/>
            </p:cNvSpPr>
            <p:nvPr/>
          </p:nvSpPr>
          <p:spPr bwMode="auto">
            <a:xfrm>
              <a:off x="3184" y="2043"/>
              <a:ext cx="7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79" name="Rectangle 77"/>
            <p:cNvSpPr>
              <a:spLocks noChangeArrowheads="1"/>
            </p:cNvSpPr>
            <p:nvPr/>
          </p:nvSpPr>
          <p:spPr bwMode="auto">
            <a:xfrm>
              <a:off x="3694" y="2043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4206" y="2043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81" name="Rectangle 79"/>
            <p:cNvSpPr>
              <a:spLocks noChangeArrowheads="1"/>
            </p:cNvSpPr>
            <p:nvPr/>
          </p:nvSpPr>
          <p:spPr bwMode="auto">
            <a:xfrm>
              <a:off x="4718" y="2043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82" name="Rectangle 80"/>
            <p:cNvSpPr>
              <a:spLocks noChangeArrowheads="1"/>
            </p:cNvSpPr>
            <p:nvPr/>
          </p:nvSpPr>
          <p:spPr bwMode="auto">
            <a:xfrm>
              <a:off x="5227" y="2043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83" name="Rectangle 81"/>
            <p:cNvSpPr>
              <a:spLocks noChangeArrowheads="1"/>
            </p:cNvSpPr>
            <p:nvPr/>
          </p:nvSpPr>
          <p:spPr bwMode="auto">
            <a:xfrm>
              <a:off x="5738" y="2043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84" name="Rectangle 82"/>
            <p:cNvSpPr>
              <a:spLocks noChangeArrowheads="1"/>
            </p:cNvSpPr>
            <p:nvPr/>
          </p:nvSpPr>
          <p:spPr bwMode="auto">
            <a:xfrm>
              <a:off x="6245" y="2043"/>
              <a:ext cx="7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85" name="Rectangle 83"/>
            <p:cNvSpPr>
              <a:spLocks noChangeArrowheads="1"/>
            </p:cNvSpPr>
            <p:nvPr/>
          </p:nvSpPr>
          <p:spPr bwMode="auto">
            <a:xfrm>
              <a:off x="1665" y="2233"/>
              <a:ext cx="10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6" name="Rectangle 84"/>
            <p:cNvSpPr>
              <a:spLocks noChangeArrowheads="1"/>
            </p:cNvSpPr>
            <p:nvPr/>
          </p:nvSpPr>
          <p:spPr bwMode="auto">
            <a:xfrm>
              <a:off x="2171" y="2233"/>
              <a:ext cx="10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7" name="Rectangle 85"/>
            <p:cNvSpPr>
              <a:spLocks noChangeArrowheads="1"/>
            </p:cNvSpPr>
            <p:nvPr/>
          </p:nvSpPr>
          <p:spPr bwMode="auto">
            <a:xfrm>
              <a:off x="2678" y="2233"/>
              <a:ext cx="10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8" name="Rectangle 86"/>
            <p:cNvSpPr>
              <a:spLocks noChangeArrowheads="1"/>
            </p:cNvSpPr>
            <p:nvPr/>
          </p:nvSpPr>
          <p:spPr bwMode="auto">
            <a:xfrm>
              <a:off x="3287" y="2233"/>
              <a:ext cx="27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3,5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9" name="Rectangle 87"/>
            <p:cNvSpPr>
              <a:spLocks noChangeArrowheads="1"/>
            </p:cNvSpPr>
            <p:nvPr/>
          </p:nvSpPr>
          <p:spPr bwMode="auto">
            <a:xfrm>
              <a:off x="3169" y="2233"/>
              <a:ext cx="17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0" name="Rectangle 88"/>
            <p:cNvSpPr>
              <a:spLocks noChangeArrowheads="1"/>
            </p:cNvSpPr>
            <p:nvPr/>
          </p:nvSpPr>
          <p:spPr bwMode="auto">
            <a:xfrm>
              <a:off x="3700" y="2233"/>
              <a:ext cx="202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3,5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1" name="Rectangle 89"/>
            <p:cNvSpPr>
              <a:spLocks noChangeArrowheads="1"/>
            </p:cNvSpPr>
            <p:nvPr/>
          </p:nvSpPr>
          <p:spPr bwMode="auto">
            <a:xfrm>
              <a:off x="3896" y="2233"/>
              <a:ext cx="10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2" name="Rectangle 90"/>
            <p:cNvSpPr>
              <a:spLocks noChangeArrowheads="1"/>
            </p:cNvSpPr>
            <p:nvPr/>
          </p:nvSpPr>
          <p:spPr bwMode="auto">
            <a:xfrm>
              <a:off x="4210" y="2233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3" name="Rectangle 91"/>
            <p:cNvSpPr>
              <a:spLocks noChangeArrowheads="1"/>
            </p:cNvSpPr>
            <p:nvPr/>
          </p:nvSpPr>
          <p:spPr bwMode="auto">
            <a:xfrm>
              <a:off x="4406" y="2233"/>
              <a:ext cx="10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4" name="Rectangle 92"/>
            <p:cNvSpPr>
              <a:spLocks noChangeArrowheads="1"/>
            </p:cNvSpPr>
            <p:nvPr/>
          </p:nvSpPr>
          <p:spPr bwMode="auto">
            <a:xfrm>
              <a:off x="4723" y="2233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4755" y="2233"/>
              <a:ext cx="22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3,5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6" name="Rectangle 94"/>
            <p:cNvSpPr>
              <a:spLocks noChangeArrowheads="1"/>
            </p:cNvSpPr>
            <p:nvPr/>
          </p:nvSpPr>
          <p:spPr bwMode="auto">
            <a:xfrm>
              <a:off x="5233" y="2233"/>
              <a:ext cx="202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3,7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7" name="Rectangle 95"/>
            <p:cNvSpPr>
              <a:spLocks noChangeArrowheads="1"/>
            </p:cNvSpPr>
            <p:nvPr/>
          </p:nvSpPr>
          <p:spPr bwMode="auto">
            <a:xfrm>
              <a:off x="5429" y="2233"/>
              <a:ext cx="10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8" name="Rectangle 96"/>
            <p:cNvSpPr>
              <a:spLocks noChangeArrowheads="1"/>
            </p:cNvSpPr>
            <p:nvPr/>
          </p:nvSpPr>
          <p:spPr bwMode="auto">
            <a:xfrm>
              <a:off x="5744" y="2233"/>
              <a:ext cx="202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3,7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9" name="Rectangle 97"/>
            <p:cNvSpPr>
              <a:spLocks noChangeArrowheads="1"/>
            </p:cNvSpPr>
            <p:nvPr/>
          </p:nvSpPr>
          <p:spPr bwMode="auto">
            <a:xfrm>
              <a:off x="5940" y="2233"/>
              <a:ext cx="10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0" name="Rectangle 98"/>
            <p:cNvSpPr>
              <a:spLocks noChangeArrowheads="1"/>
            </p:cNvSpPr>
            <p:nvPr/>
          </p:nvSpPr>
          <p:spPr bwMode="auto">
            <a:xfrm>
              <a:off x="133" y="2224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01" name="Rectangle 99"/>
            <p:cNvSpPr>
              <a:spLocks noChangeArrowheads="1"/>
            </p:cNvSpPr>
            <p:nvPr/>
          </p:nvSpPr>
          <p:spPr bwMode="auto">
            <a:xfrm>
              <a:off x="1659" y="2224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02" name="Rectangle 100"/>
            <p:cNvSpPr>
              <a:spLocks noChangeArrowheads="1"/>
            </p:cNvSpPr>
            <p:nvPr/>
          </p:nvSpPr>
          <p:spPr bwMode="auto">
            <a:xfrm>
              <a:off x="1665" y="2224"/>
              <a:ext cx="500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03" name="Rectangle 101"/>
            <p:cNvSpPr>
              <a:spLocks noChangeArrowheads="1"/>
            </p:cNvSpPr>
            <p:nvPr/>
          </p:nvSpPr>
          <p:spPr bwMode="auto">
            <a:xfrm>
              <a:off x="2165" y="2224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04" name="Rectangle 102"/>
            <p:cNvSpPr>
              <a:spLocks noChangeArrowheads="1"/>
            </p:cNvSpPr>
            <p:nvPr/>
          </p:nvSpPr>
          <p:spPr bwMode="auto">
            <a:xfrm>
              <a:off x="2171" y="2224"/>
              <a:ext cx="501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05" name="Rectangle 103"/>
            <p:cNvSpPr>
              <a:spLocks noChangeArrowheads="1"/>
            </p:cNvSpPr>
            <p:nvPr/>
          </p:nvSpPr>
          <p:spPr bwMode="auto">
            <a:xfrm>
              <a:off x="2672" y="2224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06" name="Rectangle 104"/>
            <p:cNvSpPr>
              <a:spLocks noChangeArrowheads="1"/>
            </p:cNvSpPr>
            <p:nvPr/>
          </p:nvSpPr>
          <p:spPr bwMode="auto">
            <a:xfrm>
              <a:off x="2678" y="2224"/>
              <a:ext cx="50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07" name="Rectangle 105"/>
            <p:cNvSpPr>
              <a:spLocks noChangeArrowheads="1"/>
            </p:cNvSpPr>
            <p:nvPr/>
          </p:nvSpPr>
          <p:spPr bwMode="auto">
            <a:xfrm>
              <a:off x="3184" y="2224"/>
              <a:ext cx="7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08" name="Rectangle 106"/>
            <p:cNvSpPr>
              <a:spLocks noChangeArrowheads="1"/>
            </p:cNvSpPr>
            <p:nvPr/>
          </p:nvSpPr>
          <p:spPr bwMode="auto">
            <a:xfrm>
              <a:off x="3191" y="2224"/>
              <a:ext cx="50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09" name="Rectangle 107"/>
            <p:cNvSpPr>
              <a:spLocks noChangeArrowheads="1"/>
            </p:cNvSpPr>
            <p:nvPr/>
          </p:nvSpPr>
          <p:spPr bwMode="auto">
            <a:xfrm>
              <a:off x="3694" y="2224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10" name="Rectangle 108"/>
            <p:cNvSpPr>
              <a:spLocks noChangeArrowheads="1"/>
            </p:cNvSpPr>
            <p:nvPr/>
          </p:nvSpPr>
          <p:spPr bwMode="auto">
            <a:xfrm>
              <a:off x="3700" y="2224"/>
              <a:ext cx="50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11" name="Rectangle 109"/>
            <p:cNvSpPr>
              <a:spLocks noChangeArrowheads="1"/>
            </p:cNvSpPr>
            <p:nvPr/>
          </p:nvSpPr>
          <p:spPr bwMode="auto">
            <a:xfrm>
              <a:off x="4206" y="2224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12" name="Rectangle 110"/>
            <p:cNvSpPr>
              <a:spLocks noChangeArrowheads="1"/>
            </p:cNvSpPr>
            <p:nvPr/>
          </p:nvSpPr>
          <p:spPr bwMode="auto">
            <a:xfrm>
              <a:off x="4212" y="2224"/>
              <a:ext cx="50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13" name="Rectangle 111"/>
            <p:cNvSpPr>
              <a:spLocks noChangeArrowheads="1"/>
            </p:cNvSpPr>
            <p:nvPr/>
          </p:nvSpPr>
          <p:spPr bwMode="auto">
            <a:xfrm>
              <a:off x="4718" y="2224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14" name="Rectangle 112"/>
            <p:cNvSpPr>
              <a:spLocks noChangeArrowheads="1"/>
            </p:cNvSpPr>
            <p:nvPr/>
          </p:nvSpPr>
          <p:spPr bwMode="auto">
            <a:xfrm>
              <a:off x="4724" y="2224"/>
              <a:ext cx="50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15" name="Rectangle 113"/>
            <p:cNvSpPr>
              <a:spLocks noChangeArrowheads="1"/>
            </p:cNvSpPr>
            <p:nvPr/>
          </p:nvSpPr>
          <p:spPr bwMode="auto">
            <a:xfrm>
              <a:off x="5227" y="2224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16" name="Rectangle 114"/>
            <p:cNvSpPr>
              <a:spLocks noChangeArrowheads="1"/>
            </p:cNvSpPr>
            <p:nvPr/>
          </p:nvSpPr>
          <p:spPr bwMode="auto">
            <a:xfrm>
              <a:off x="5233" y="2224"/>
              <a:ext cx="505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17" name="Rectangle 115"/>
            <p:cNvSpPr>
              <a:spLocks noChangeArrowheads="1"/>
            </p:cNvSpPr>
            <p:nvPr/>
          </p:nvSpPr>
          <p:spPr bwMode="auto">
            <a:xfrm>
              <a:off x="5738" y="2224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18" name="Rectangle 116"/>
            <p:cNvSpPr>
              <a:spLocks noChangeArrowheads="1"/>
            </p:cNvSpPr>
            <p:nvPr/>
          </p:nvSpPr>
          <p:spPr bwMode="auto">
            <a:xfrm>
              <a:off x="5744" y="2224"/>
              <a:ext cx="501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19" name="Rectangle 117"/>
            <p:cNvSpPr>
              <a:spLocks noChangeArrowheads="1"/>
            </p:cNvSpPr>
            <p:nvPr/>
          </p:nvSpPr>
          <p:spPr bwMode="auto">
            <a:xfrm>
              <a:off x="6245" y="2224"/>
              <a:ext cx="7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20" name="Rectangle 118"/>
            <p:cNvSpPr>
              <a:spLocks noChangeArrowheads="1"/>
            </p:cNvSpPr>
            <p:nvPr/>
          </p:nvSpPr>
          <p:spPr bwMode="auto">
            <a:xfrm>
              <a:off x="133" y="2230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21" name="Rectangle 119"/>
            <p:cNvSpPr>
              <a:spLocks noChangeArrowheads="1"/>
            </p:cNvSpPr>
            <p:nvPr/>
          </p:nvSpPr>
          <p:spPr bwMode="auto">
            <a:xfrm>
              <a:off x="133" y="2411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22" name="Rectangle 120"/>
            <p:cNvSpPr>
              <a:spLocks noChangeArrowheads="1"/>
            </p:cNvSpPr>
            <p:nvPr/>
          </p:nvSpPr>
          <p:spPr bwMode="auto">
            <a:xfrm>
              <a:off x="133" y="2411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23" name="Rectangle 121"/>
            <p:cNvSpPr>
              <a:spLocks noChangeArrowheads="1"/>
            </p:cNvSpPr>
            <p:nvPr/>
          </p:nvSpPr>
          <p:spPr bwMode="auto">
            <a:xfrm>
              <a:off x="139" y="2411"/>
              <a:ext cx="1520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24" name="Rectangle 122"/>
            <p:cNvSpPr>
              <a:spLocks noChangeArrowheads="1"/>
            </p:cNvSpPr>
            <p:nvPr/>
          </p:nvSpPr>
          <p:spPr bwMode="auto">
            <a:xfrm>
              <a:off x="1659" y="2230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25" name="Rectangle 123"/>
            <p:cNvSpPr>
              <a:spLocks noChangeArrowheads="1"/>
            </p:cNvSpPr>
            <p:nvPr/>
          </p:nvSpPr>
          <p:spPr bwMode="auto">
            <a:xfrm>
              <a:off x="1659" y="2411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26" name="Rectangle 124"/>
            <p:cNvSpPr>
              <a:spLocks noChangeArrowheads="1"/>
            </p:cNvSpPr>
            <p:nvPr/>
          </p:nvSpPr>
          <p:spPr bwMode="auto">
            <a:xfrm>
              <a:off x="1665" y="2411"/>
              <a:ext cx="500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27" name="Rectangle 125"/>
            <p:cNvSpPr>
              <a:spLocks noChangeArrowheads="1"/>
            </p:cNvSpPr>
            <p:nvPr/>
          </p:nvSpPr>
          <p:spPr bwMode="auto">
            <a:xfrm>
              <a:off x="2165" y="2230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28" name="Rectangle 126"/>
            <p:cNvSpPr>
              <a:spLocks noChangeArrowheads="1"/>
            </p:cNvSpPr>
            <p:nvPr/>
          </p:nvSpPr>
          <p:spPr bwMode="auto">
            <a:xfrm>
              <a:off x="2165" y="2411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29" name="Rectangle 127"/>
            <p:cNvSpPr>
              <a:spLocks noChangeArrowheads="1"/>
            </p:cNvSpPr>
            <p:nvPr/>
          </p:nvSpPr>
          <p:spPr bwMode="auto">
            <a:xfrm>
              <a:off x="2171" y="2411"/>
              <a:ext cx="501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30" name="Rectangle 128"/>
            <p:cNvSpPr>
              <a:spLocks noChangeArrowheads="1"/>
            </p:cNvSpPr>
            <p:nvPr/>
          </p:nvSpPr>
          <p:spPr bwMode="auto">
            <a:xfrm>
              <a:off x="2672" y="2230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31" name="Rectangle 129"/>
            <p:cNvSpPr>
              <a:spLocks noChangeArrowheads="1"/>
            </p:cNvSpPr>
            <p:nvPr/>
          </p:nvSpPr>
          <p:spPr bwMode="auto">
            <a:xfrm>
              <a:off x="2672" y="2411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32" name="Rectangle 130"/>
            <p:cNvSpPr>
              <a:spLocks noChangeArrowheads="1"/>
            </p:cNvSpPr>
            <p:nvPr/>
          </p:nvSpPr>
          <p:spPr bwMode="auto">
            <a:xfrm>
              <a:off x="2678" y="2411"/>
              <a:ext cx="50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33" name="Rectangle 131"/>
            <p:cNvSpPr>
              <a:spLocks noChangeArrowheads="1"/>
            </p:cNvSpPr>
            <p:nvPr/>
          </p:nvSpPr>
          <p:spPr bwMode="auto">
            <a:xfrm>
              <a:off x="3184" y="2230"/>
              <a:ext cx="7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34" name="Rectangle 132"/>
            <p:cNvSpPr>
              <a:spLocks noChangeArrowheads="1"/>
            </p:cNvSpPr>
            <p:nvPr/>
          </p:nvSpPr>
          <p:spPr bwMode="auto">
            <a:xfrm>
              <a:off x="3184" y="2411"/>
              <a:ext cx="7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35" name="Rectangle 133"/>
            <p:cNvSpPr>
              <a:spLocks noChangeArrowheads="1"/>
            </p:cNvSpPr>
            <p:nvPr/>
          </p:nvSpPr>
          <p:spPr bwMode="auto">
            <a:xfrm>
              <a:off x="3191" y="2411"/>
              <a:ext cx="50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36" name="Rectangle 134"/>
            <p:cNvSpPr>
              <a:spLocks noChangeArrowheads="1"/>
            </p:cNvSpPr>
            <p:nvPr/>
          </p:nvSpPr>
          <p:spPr bwMode="auto">
            <a:xfrm>
              <a:off x="3694" y="2230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37" name="Rectangle 135"/>
            <p:cNvSpPr>
              <a:spLocks noChangeArrowheads="1"/>
            </p:cNvSpPr>
            <p:nvPr/>
          </p:nvSpPr>
          <p:spPr bwMode="auto">
            <a:xfrm>
              <a:off x="3694" y="2411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38" name="Rectangle 136"/>
            <p:cNvSpPr>
              <a:spLocks noChangeArrowheads="1"/>
            </p:cNvSpPr>
            <p:nvPr/>
          </p:nvSpPr>
          <p:spPr bwMode="auto">
            <a:xfrm>
              <a:off x="3700" y="2411"/>
              <a:ext cx="50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39" name="Rectangle 137"/>
            <p:cNvSpPr>
              <a:spLocks noChangeArrowheads="1"/>
            </p:cNvSpPr>
            <p:nvPr/>
          </p:nvSpPr>
          <p:spPr bwMode="auto">
            <a:xfrm>
              <a:off x="4206" y="2230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40" name="Rectangle 138"/>
            <p:cNvSpPr>
              <a:spLocks noChangeArrowheads="1"/>
            </p:cNvSpPr>
            <p:nvPr/>
          </p:nvSpPr>
          <p:spPr bwMode="auto">
            <a:xfrm>
              <a:off x="4206" y="2411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41" name="Rectangle 139"/>
            <p:cNvSpPr>
              <a:spLocks noChangeArrowheads="1"/>
            </p:cNvSpPr>
            <p:nvPr/>
          </p:nvSpPr>
          <p:spPr bwMode="auto">
            <a:xfrm>
              <a:off x="4212" y="2411"/>
              <a:ext cx="50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42" name="Rectangle 140"/>
            <p:cNvSpPr>
              <a:spLocks noChangeArrowheads="1"/>
            </p:cNvSpPr>
            <p:nvPr/>
          </p:nvSpPr>
          <p:spPr bwMode="auto">
            <a:xfrm>
              <a:off x="4718" y="2230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43" name="Rectangle 141"/>
            <p:cNvSpPr>
              <a:spLocks noChangeArrowheads="1"/>
            </p:cNvSpPr>
            <p:nvPr/>
          </p:nvSpPr>
          <p:spPr bwMode="auto">
            <a:xfrm>
              <a:off x="4718" y="2411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44" name="Rectangle 142"/>
            <p:cNvSpPr>
              <a:spLocks noChangeArrowheads="1"/>
            </p:cNvSpPr>
            <p:nvPr/>
          </p:nvSpPr>
          <p:spPr bwMode="auto">
            <a:xfrm>
              <a:off x="4724" y="2411"/>
              <a:ext cx="503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45" name="Rectangle 143"/>
            <p:cNvSpPr>
              <a:spLocks noChangeArrowheads="1"/>
            </p:cNvSpPr>
            <p:nvPr/>
          </p:nvSpPr>
          <p:spPr bwMode="auto">
            <a:xfrm>
              <a:off x="5227" y="2230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46" name="Rectangle 144"/>
            <p:cNvSpPr>
              <a:spLocks noChangeArrowheads="1"/>
            </p:cNvSpPr>
            <p:nvPr/>
          </p:nvSpPr>
          <p:spPr bwMode="auto">
            <a:xfrm>
              <a:off x="5227" y="2411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47" name="Rectangle 145"/>
            <p:cNvSpPr>
              <a:spLocks noChangeArrowheads="1"/>
            </p:cNvSpPr>
            <p:nvPr/>
          </p:nvSpPr>
          <p:spPr bwMode="auto">
            <a:xfrm>
              <a:off x="5233" y="2411"/>
              <a:ext cx="505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48" name="Rectangle 146"/>
            <p:cNvSpPr>
              <a:spLocks noChangeArrowheads="1"/>
            </p:cNvSpPr>
            <p:nvPr/>
          </p:nvSpPr>
          <p:spPr bwMode="auto">
            <a:xfrm>
              <a:off x="5738" y="2230"/>
              <a:ext cx="6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49" name="Rectangle 147"/>
            <p:cNvSpPr>
              <a:spLocks noChangeArrowheads="1"/>
            </p:cNvSpPr>
            <p:nvPr/>
          </p:nvSpPr>
          <p:spPr bwMode="auto">
            <a:xfrm>
              <a:off x="5738" y="2411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50" name="Rectangle 148"/>
            <p:cNvSpPr>
              <a:spLocks noChangeArrowheads="1"/>
            </p:cNvSpPr>
            <p:nvPr/>
          </p:nvSpPr>
          <p:spPr bwMode="auto">
            <a:xfrm>
              <a:off x="5744" y="2411"/>
              <a:ext cx="501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51" name="Rectangle 149"/>
            <p:cNvSpPr>
              <a:spLocks noChangeArrowheads="1"/>
            </p:cNvSpPr>
            <p:nvPr/>
          </p:nvSpPr>
          <p:spPr bwMode="auto">
            <a:xfrm>
              <a:off x="6245" y="2230"/>
              <a:ext cx="7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52" name="Rectangle 150"/>
            <p:cNvSpPr>
              <a:spLocks noChangeArrowheads="1"/>
            </p:cNvSpPr>
            <p:nvPr/>
          </p:nvSpPr>
          <p:spPr bwMode="auto">
            <a:xfrm>
              <a:off x="6245" y="2411"/>
              <a:ext cx="7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53" name="Rectangle 151"/>
            <p:cNvSpPr>
              <a:spLocks noChangeArrowheads="1"/>
            </p:cNvSpPr>
            <p:nvPr/>
          </p:nvSpPr>
          <p:spPr bwMode="auto">
            <a:xfrm>
              <a:off x="6245" y="2411"/>
              <a:ext cx="7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54" name="Rectangle 152"/>
            <p:cNvSpPr>
              <a:spLocks noChangeArrowheads="1"/>
            </p:cNvSpPr>
            <p:nvPr/>
          </p:nvSpPr>
          <p:spPr bwMode="auto">
            <a:xfrm>
              <a:off x="139" y="2420"/>
              <a:ext cx="10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endPara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155" name="Таблица 1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611614"/>
              </p:ext>
            </p:extLst>
          </p:nvPr>
        </p:nvGraphicFramePr>
        <p:xfrm>
          <a:off x="198408" y="3631224"/>
          <a:ext cx="9713209" cy="1285832"/>
        </p:xfrm>
        <a:graphic>
          <a:graphicData uri="http://schemas.openxmlformats.org/drawingml/2006/table">
            <a:tbl>
              <a:tblPr firstRow="1" firstCol="1" bandRow="1"/>
              <a:tblGrid>
                <a:gridCol w="1105768">
                  <a:extLst>
                    <a:ext uri="{9D8B030D-6E8A-4147-A177-3AD203B41FA5}">
                      <a16:colId xmlns:a16="http://schemas.microsoft.com/office/drawing/2014/main" val="114685177"/>
                    </a:ext>
                  </a:extLst>
                </a:gridCol>
                <a:gridCol w="1074720">
                  <a:extLst>
                    <a:ext uri="{9D8B030D-6E8A-4147-A177-3AD203B41FA5}">
                      <a16:colId xmlns:a16="http://schemas.microsoft.com/office/drawing/2014/main" val="3868843781"/>
                    </a:ext>
                  </a:extLst>
                </a:gridCol>
                <a:gridCol w="1080529">
                  <a:extLst>
                    <a:ext uri="{9D8B030D-6E8A-4147-A177-3AD203B41FA5}">
                      <a16:colId xmlns:a16="http://schemas.microsoft.com/office/drawing/2014/main" val="3751126575"/>
                    </a:ext>
                  </a:extLst>
                </a:gridCol>
                <a:gridCol w="1074720">
                  <a:extLst>
                    <a:ext uri="{9D8B030D-6E8A-4147-A177-3AD203B41FA5}">
                      <a16:colId xmlns:a16="http://schemas.microsoft.com/office/drawing/2014/main" val="1393144366"/>
                    </a:ext>
                  </a:extLst>
                </a:gridCol>
                <a:gridCol w="1074720">
                  <a:extLst>
                    <a:ext uri="{9D8B030D-6E8A-4147-A177-3AD203B41FA5}">
                      <a16:colId xmlns:a16="http://schemas.microsoft.com/office/drawing/2014/main" val="2313646428"/>
                    </a:ext>
                  </a:extLst>
                </a:gridCol>
                <a:gridCol w="1076656">
                  <a:extLst>
                    <a:ext uri="{9D8B030D-6E8A-4147-A177-3AD203B41FA5}">
                      <a16:colId xmlns:a16="http://schemas.microsoft.com/office/drawing/2014/main" val="3171968823"/>
                    </a:ext>
                  </a:extLst>
                </a:gridCol>
                <a:gridCol w="1074720">
                  <a:extLst>
                    <a:ext uri="{9D8B030D-6E8A-4147-A177-3AD203B41FA5}">
                      <a16:colId xmlns:a16="http://schemas.microsoft.com/office/drawing/2014/main" val="662396266"/>
                    </a:ext>
                  </a:extLst>
                </a:gridCol>
                <a:gridCol w="1074720">
                  <a:extLst>
                    <a:ext uri="{9D8B030D-6E8A-4147-A177-3AD203B41FA5}">
                      <a16:colId xmlns:a16="http://schemas.microsoft.com/office/drawing/2014/main" val="1963041752"/>
                    </a:ext>
                  </a:extLst>
                </a:gridCol>
                <a:gridCol w="1076656">
                  <a:extLst>
                    <a:ext uri="{9D8B030D-6E8A-4147-A177-3AD203B41FA5}">
                      <a16:colId xmlns:a16="http://schemas.microsoft.com/office/drawing/2014/main" val="3841127550"/>
                    </a:ext>
                  </a:extLst>
                </a:gridCol>
              </a:tblGrid>
              <a:tr h="40427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«3»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«4»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«5»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752544"/>
                  </a:ext>
                </a:extLst>
              </a:tr>
              <a:tr h="47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585615"/>
                  </a:ext>
                </a:extLst>
              </a:tr>
              <a:tr h="4042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868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1024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908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924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1118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539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624912"/>
                  </a:ext>
                </a:extLst>
              </a:tr>
            </a:tbl>
          </a:graphicData>
        </a:graphic>
      </p:graphicFrame>
      <p:sp>
        <p:nvSpPr>
          <p:cNvPr id="157" name="TextBox 156"/>
          <p:cNvSpPr txBox="1"/>
          <p:nvPr/>
        </p:nvSpPr>
        <p:spPr>
          <a:xfrm>
            <a:off x="580572" y="5374257"/>
            <a:ext cx="74398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Всего сдавали ОГЭ в городе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5750 учащихся. </a:t>
            </a:r>
          </a:p>
          <a:p>
            <a:pPr lvl="0" algn="ctr" defTabSz="457200"/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Из них 2971 </a:t>
            </a:r>
            <a:r>
              <a:rPr lang="ru-RU" dirty="0">
                <a:solidFill>
                  <a:prstClr val="black"/>
                </a:solidFill>
              </a:rPr>
              <a:t>учащийся – 52 %,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(46 % - 2024 г., 44 % - 2023 г.) от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всех 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выпускников 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9-х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классов сдавали географию – 1 место среди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prstClr val="black"/>
                </a:solidFill>
                <a:latin typeface="Trebuchet MS" panose="020B0603020202020204"/>
              </a:rPr>
              <a:t>предметов по выбору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1805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Количество обучающихся, сдававших и </a:t>
            </a:r>
            <a:br>
              <a:rPr lang="ru-RU" dirty="0"/>
            </a:br>
            <a:r>
              <a:rPr lang="ru-RU" dirty="0"/>
              <a:t>не преодолевших минимальный порог </a:t>
            </a:r>
            <a:br>
              <a:rPr lang="ru-RU" dirty="0"/>
            </a:br>
            <a:endParaRPr lang="ru-RU" dirty="0"/>
          </a:p>
        </p:txBody>
      </p:sp>
      <p:grpSp>
        <p:nvGrpSpPr>
          <p:cNvPr id="9" name="Group 5"/>
          <p:cNvGrpSpPr>
            <a:grpSpLocks noChangeAspect="1"/>
          </p:cNvGrpSpPr>
          <p:nvPr/>
        </p:nvGrpSpPr>
        <p:grpSpPr bwMode="auto">
          <a:xfrm>
            <a:off x="677334" y="1465619"/>
            <a:ext cx="9207500" cy="3595688"/>
            <a:chOff x="345" y="1261"/>
            <a:chExt cx="5800" cy="2265"/>
          </a:xfrm>
        </p:grpSpPr>
        <p:sp>
          <p:nvSpPr>
            <p:cNvPr id="10" name="AutoShape 4"/>
            <p:cNvSpPr>
              <a:spLocks noChangeAspect="1" noChangeArrowheads="1" noTextEdit="1"/>
            </p:cNvSpPr>
            <p:nvPr/>
          </p:nvSpPr>
          <p:spPr bwMode="auto">
            <a:xfrm>
              <a:off x="345" y="1261"/>
              <a:ext cx="5728" cy="2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Group 206"/>
            <p:cNvGrpSpPr>
              <a:grpSpLocks/>
            </p:cNvGrpSpPr>
            <p:nvPr/>
          </p:nvGrpSpPr>
          <p:grpSpPr bwMode="auto">
            <a:xfrm>
              <a:off x="345" y="1264"/>
              <a:ext cx="5800" cy="2087"/>
              <a:chOff x="345" y="1264"/>
              <a:chExt cx="5800" cy="2087"/>
            </a:xfrm>
          </p:grpSpPr>
          <p:sp>
            <p:nvSpPr>
              <p:cNvPr id="30" name="Rectangle 6"/>
              <p:cNvSpPr>
                <a:spLocks noChangeArrowheads="1"/>
              </p:cNvSpPr>
              <p:nvPr/>
            </p:nvSpPr>
            <p:spPr bwMode="auto">
              <a:xfrm>
                <a:off x="351" y="1264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986" y="1264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" name="Rectangle 8"/>
              <p:cNvSpPr>
                <a:spLocks noChangeArrowheads="1"/>
              </p:cNvSpPr>
              <p:nvPr/>
            </p:nvSpPr>
            <p:spPr bwMode="auto">
              <a:xfrm>
                <a:off x="1034" y="1264"/>
                <a:ext cx="10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" name="Rectangle 9"/>
              <p:cNvSpPr>
                <a:spLocks noChangeArrowheads="1"/>
              </p:cNvSpPr>
              <p:nvPr/>
            </p:nvSpPr>
            <p:spPr bwMode="auto">
              <a:xfrm>
                <a:off x="1095" y="1286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" name="Rectangle 10"/>
              <p:cNvSpPr>
                <a:spLocks noChangeArrowheads="1"/>
              </p:cNvSpPr>
              <p:nvPr/>
            </p:nvSpPr>
            <p:spPr bwMode="auto">
              <a:xfrm>
                <a:off x="3608" y="1264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" name="Rectangle 11"/>
              <p:cNvSpPr>
                <a:spLocks noChangeArrowheads="1"/>
              </p:cNvSpPr>
              <p:nvPr/>
            </p:nvSpPr>
            <p:spPr bwMode="auto">
              <a:xfrm>
                <a:off x="351" y="1433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" name="Rectangle 12"/>
              <p:cNvSpPr>
                <a:spLocks noChangeArrowheads="1"/>
              </p:cNvSpPr>
              <p:nvPr/>
            </p:nvSpPr>
            <p:spPr bwMode="auto">
              <a:xfrm>
                <a:off x="1061" y="1433"/>
                <a:ext cx="10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" name="Rectangle 13"/>
              <p:cNvSpPr>
                <a:spLocks noChangeArrowheads="1"/>
              </p:cNvSpPr>
              <p:nvPr/>
            </p:nvSpPr>
            <p:spPr bwMode="auto">
              <a:xfrm>
                <a:off x="351" y="1609"/>
                <a:ext cx="631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предмет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" name="Rectangle 14"/>
              <p:cNvSpPr>
                <a:spLocks noChangeArrowheads="1"/>
              </p:cNvSpPr>
              <p:nvPr/>
            </p:nvSpPr>
            <p:spPr bwMode="auto">
              <a:xfrm>
                <a:off x="894" y="1609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" name="Rectangle 15"/>
              <p:cNvSpPr>
                <a:spLocks noChangeArrowheads="1"/>
              </p:cNvSpPr>
              <p:nvPr/>
            </p:nvSpPr>
            <p:spPr bwMode="auto">
              <a:xfrm>
                <a:off x="1248" y="1609"/>
                <a:ext cx="29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2023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" name="Rectangle 16"/>
              <p:cNvSpPr>
                <a:spLocks noChangeArrowheads="1"/>
              </p:cNvSpPr>
              <p:nvPr/>
            </p:nvSpPr>
            <p:spPr bwMode="auto">
              <a:xfrm>
                <a:off x="1542" y="1609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" name="Rectangle 17"/>
              <p:cNvSpPr>
                <a:spLocks noChangeArrowheads="1"/>
              </p:cNvSpPr>
              <p:nvPr/>
            </p:nvSpPr>
            <p:spPr bwMode="auto">
              <a:xfrm>
                <a:off x="2859" y="1609"/>
                <a:ext cx="29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2024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" name="Rectangle 18"/>
              <p:cNvSpPr>
                <a:spLocks noChangeArrowheads="1"/>
              </p:cNvSpPr>
              <p:nvPr/>
            </p:nvSpPr>
            <p:spPr bwMode="auto">
              <a:xfrm>
                <a:off x="3152" y="1609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" name="Rectangle 19"/>
              <p:cNvSpPr>
                <a:spLocks noChangeArrowheads="1"/>
              </p:cNvSpPr>
              <p:nvPr/>
            </p:nvSpPr>
            <p:spPr bwMode="auto">
              <a:xfrm>
                <a:off x="4471" y="1609"/>
                <a:ext cx="29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2025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" name="Rectangle 20"/>
              <p:cNvSpPr>
                <a:spLocks noChangeArrowheads="1"/>
              </p:cNvSpPr>
              <p:nvPr/>
            </p:nvSpPr>
            <p:spPr bwMode="auto">
              <a:xfrm>
                <a:off x="4764" y="1609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" name="Rectangle 21"/>
              <p:cNvSpPr>
                <a:spLocks noChangeArrowheads="1"/>
              </p:cNvSpPr>
              <p:nvPr/>
            </p:nvSpPr>
            <p:spPr bwMode="auto">
              <a:xfrm>
                <a:off x="345" y="1598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6" name="Rectangle 22"/>
              <p:cNvSpPr>
                <a:spLocks noChangeArrowheads="1"/>
              </p:cNvSpPr>
              <p:nvPr/>
            </p:nvSpPr>
            <p:spPr bwMode="auto">
              <a:xfrm>
                <a:off x="345" y="1598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7" name="Rectangle 23"/>
              <p:cNvSpPr>
                <a:spLocks noChangeArrowheads="1"/>
              </p:cNvSpPr>
              <p:nvPr/>
            </p:nvSpPr>
            <p:spPr bwMode="auto">
              <a:xfrm>
                <a:off x="351" y="1598"/>
                <a:ext cx="89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8" name="Rectangle 24"/>
              <p:cNvSpPr>
                <a:spLocks noChangeArrowheads="1"/>
              </p:cNvSpPr>
              <p:nvPr/>
            </p:nvSpPr>
            <p:spPr bwMode="auto">
              <a:xfrm>
                <a:off x="1243" y="1598"/>
                <a:ext cx="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9" name="Rectangle 25"/>
              <p:cNvSpPr>
                <a:spLocks noChangeArrowheads="1"/>
              </p:cNvSpPr>
              <p:nvPr/>
            </p:nvSpPr>
            <p:spPr bwMode="auto">
              <a:xfrm>
                <a:off x="1248" y="1598"/>
                <a:ext cx="160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0" name="Rectangle 26"/>
              <p:cNvSpPr>
                <a:spLocks noChangeArrowheads="1"/>
              </p:cNvSpPr>
              <p:nvPr/>
            </p:nvSpPr>
            <p:spPr bwMode="auto">
              <a:xfrm>
                <a:off x="2853" y="1598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1" name="Rectangle 27"/>
              <p:cNvSpPr>
                <a:spLocks noChangeArrowheads="1"/>
              </p:cNvSpPr>
              <p:nvPr/>
            </p:nvSpPr>
            <p:spPr bwMode="auto">
              <a:xfrm>
                <a:off x="2859" y="1598"/>
                <a:ext cx="1607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2" name="Rectangle 28"/>
              <p:cNvSpPr>
                <a:spLocks noChangeArrowheads="1"/>
              </p:cNvSpPr>
              <p:nvPr/>
            </p:nvSpPr>
            <p:spPr bwMode="auto">
              <a:xfrm>
                <a:off x="4466" y="1598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3" name="Rectangle 29"/>
              <p:cNvSpPr>
                <a:spLocks noChangeArrowheads="1"/>
              </p:cNvSpPr>
              <p:nvPr/>
            </p:nvSpPr>
            <p:spPr bwMode="auto">
              <a:xfrm>
                <a:off x="4472" y="1598"/>
                <a:ext cx="159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4" name="Rectangle 30"/>
              <p:cNvSpPr>
                <a:spLocks noChangeArrowheads="1"/>
              </p:cNvSpPr>
              <p:nvPr/>
            </p:nvSpPr>
            <p:spPr bwMode="auto">
              <a:xfrm>
                <a:off x="6068" y="1598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5" name="Rectangle 31"/>
              <p:cNvSpPr>
                <a:spLocks noChangeArrowheads="1"/>
              </p:cNvSpPr>
              <p:nvPr/>
            </p:nvSpPr>
            <p:spPr bwMode="auto">
              <a:xfrm>
                <a:off x="6068" y="1598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6" name="Rectangle 32"/>
              <p:cNvSpPr>
                <a:spLocks noChangeArrowheads="1"/>
              </p:cNvSpPr>
              <p:nvPr/>
            </p:nvSpPr>
            <p:spPr bwMode="auto">
              <a:xfrm>
                <a:off x="345" y="1604"/>
                <a:ext cx="6" cy="1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7" name="Rectangle 33"/>
              <p:cNvSpPr>
                <a:spLocks noChangeArrowheads="1"/>
              </p:cNvSpPr>
              <p:nvPr/>
            </p:nvSpPr>
            <p:spPr bwMode="auto">
              <a:xfrm>
                <a:off x="1243" y="1604"/>
                <a:ext cx="5" cy="1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8" name="Rectangle 34"/>
              <p:cNvSpPr>
                <a:spLocks noChangeArrowheads="1"/>
              </p:cNvSpPr>
              <p:nvPr/>
            </p:nvSpPr>
            <p:spPr bwMode="auto">
              <a:xfrm>
                <a:off x="2853" y="1604"/>
                <a:ext cx="6" cy="1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9" name="Rectangle 35"/>
              <p:cNvSpPr>
                <a:spLocks noChangeArrowheads="1"/>
              </p:cNvSpPr>
              <p:nvPr/>
            </p:nvSpPr>
            <p:spPr bwMode="auto">
              <a:xfrm>
                <a:off x="4466" y="1604"/>
                <a:ext cx="6" cy="1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0" name="Rectangle 36"/>
              <p:cNvSpPr>
                <a:spLocks noChangeArrowheads="1"/>
              </p:cNvSpPr>
              <p:nvPr/>
            </p:nvSpPr>
            <p:spPr bwMode="auto">
              <a:xfrm>
                <a:off x="6068" y="1604"/>
                <a:ext cx="6" cy="1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1" name="Rectangle 37"/>
              <p:cNvSpPr>
                <a:spLocks noChangeArrowheads="1"/>
              </p:cNvSpPr>
              <p:nvPr/>
            </p:nvSpPr>
            <p:spPr bwMode="auto">
              <a:xfrm>
                <a:off x="1248" y="1867"/>
                <a:ext cx="922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Количество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" name="Rectangle 38"/>
              <p:cNvSpPr>
                <a:spLocks noChangeArrowheads="1"/>
              </p:cNvSpPr>
              <p:nvPr/>
            </p:nvSpPr>
            <p:spPr bwMode="auto">
              <a:xfrm>
                <a:off x="1248" y="2036"/>
                <a:ext cx="852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выпускник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" name="Rectangle 39"/>
              <p:cNvSpPr>
                <a:spLocks noChangeArrowheads="1"/>
              </p:cNvSpPr>
              <p:nvPr/>
            </p:nvSpPr>
            <p:spPr bwMode="auto">
              <a:xfrm>
                <a:off x="1248" y="2204"/>
                <a:ext cx="51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ов</a:t>
                </a: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2023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" name="Rectangle 40"/>
              <p:cNvSpPr>
                <a:spLocks noChangeArrowheads="1"/>
              </p:cNvSpPr>
              <p:nvPr/>
            </p:nvSpPr>
            <p:spPr bwMode="auto">
              <a:xfrm>
                <a:off x="1248" y="2373"/>
                <a:ext cx="441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года,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" name="Rectangle 41"/>
              <p:cNvSpPr>
                <a:spLocks noChangeArrowheads="1"/>
              </p:cNvSpPr>
              <p:nvPr/>
            </p:nvSpPr>
            <p:spPr bwMode="auto">
              <a:xfrm>
                <a:off x="1248" y="2541"/>
                <a:ext cx="859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сдававших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" name="Rectangle 42"/>
              <p:cNvSpPr>
                <a:spLocks noChangeArrowheads="1"/>
              </p:cNvSpPr>
              <p:nvPr/>
            </p:nvSpPr>
            <p:spPr bwMode="auto">
              <a:xfrm>
                <a:off x="1248" y="2710"/>
                <a:ext cx="631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предмет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" name="Rectangle 43"/>
              <p:cNvSpPr>
                <a:spLocks noChangeArrowheads="1"/>
              </p:cNvSpPr>
              <p:nvPr/>
            </p:nvSpPr>
            <p:spPr bwMode="auto">
              <a:xfrm>
                <a:off x="1791" y="2710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" name="Rectangle 44"/>
              <p:cNvSpPr>
                <a:spLocks noChangeArrowheads="1"/>
              </p:cNvSpPr>
              <p:nvPr/>
            </p:nvSpPr>
            <p:spPr bwMode="auto">
              <a:xfrm>
                <a:off x="2052" y="1783"/>
                <a:ext cx="45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Доля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" name="Rectangle 45"/>
              <p:cNvSpPr>
                <a:spLocks noChangeArrowheads="1"/>
              </p:cNvSpPr>
              <p:nvPr/>
            </p:nvSpPr>
            <p:spPr bwMode="auto">
              <a:xfrm>
                <a:off x="2052" y="1952"/>
                <a:ext cx="86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обучающих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" name="Rectangle 46"/>
              <p:cNvSpPr>
                <a:spLocks noChangeArrowheads="1"/>
              </p:cNvSpPr>
              <p:nvPr/>
            </p:nvSpPr>
            <p:spPr bwMode="auto">
              <a:xfrm>
                <a:off x="2052" y="2121"/>
                <a:ext cx="40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ся, не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1" name="Rectangle 47"/>
              <p:cNvSpPr>
                <a:spLocks noChangeArrowheads="1"/>
              </p:cNvSpPr>
              <p:nvPr/>
            </p:nvSpPr>
            <p:spPr bwMode="auto">
              <a:xfrm>
                <a:off x="2052" y="2289"/>
                <a:ext cx="848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достигших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" name="Rectangle 48"/>
              <p:cNvSpPr>
                <a:spLocks noChangeArrowheads="1"/>
              </p:cNvSpPr>
              <p:nvPr/>
            </p:nvSpPr>
            <p:spPr bwMode="auto">
              <a:xfrm>
                <a:off x="2052" y="2458"/>
                <a:ext cx="76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минимальн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" name="Rectangle 49"/>
              <p:cNvSpPr>
                <a:spLocks noChangeArrowheads="1"/>
              </p:cNvSpPr>
              <p:nvPr/>
            </p:nvSpPr>
            <p:spPr bwMode="auto">
              <a:xfrm>
                <a:off x="2052" y="2627"/>
                <a:ext cx="856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ого уровня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4" name="Rectangle 50"/>
              <p:cNvSpPr>
                <a:spLocks noChangeArrowheads="1"/>
              </p:cNvSpPr>
              <p:nvPr/>
            </p:nvSpPr>
            <p:spPr bwMode="auto">
              <a:xfrm>
                <a:off x="2052" y="2795"/>
                <a:ext cx="86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подготовки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5" name="Rectangle 51"/>
              <p:cNvSpPr>
                <a:spLocks noChangeArrowheads="1"/>
              </p:cNvSpPr>
              <p:nvPr/>
            </p:nvSpPr>
            <p:spPr bwMode="auto">
              <a:xfrm>
                <a:off x="2818" y="2795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6" name="Rectangle 52"/>
              <p:cNvSpPr>
                <a:spLocks noChangeArrowheads="1"/>
              </p:cNvSpPr>
              <p:nvPr/>
            </p:nvSpPr>
            <p:spPr bwMode="auto">
              <a:xfrm>
                <a:off x="2859" y="1867"/>
                <a:ext cx="922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Количество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7" name="Rectangle 53"/>
              <p:cNvSpPr>
                <a:spLocks noChangeArrowheads="1"/>
              </p:cNvSpPr>
              <p:nvPr/>
            </p:nvSpPr>
            <p:spPr bwMode="auto">
              <a:xfrm>
                <a:off x="2859" y="2036"/>
                <a:ext cx="852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выпускник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" name="Rectangle 54"/>
              <p:cNvSpPr>
                <a:spLocks noChangeArrowheads="1"/>
              </p:cNvSpPr>
              <p:nvPr/>
            </p:nvSpPr>
            <p:spPr bwMode="auto">
              <a:xfrm>
                <a:off x="2859" y="2204"/>
                <a:ext cx="51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ов</a:t>
                </a: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2024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" name="Rectangle 55"/>
              <p:cNvSpPr>
                <a:spLocks noChangeArrowheads="1"/>
              </p:cNvSpPr>
              <p:nvPr/>
            </p:nvSpPr>
            <p:spPr bwMode="auto">
              <a:xfrm>
                <a:off x="2859" y="2373"/>
                <a:ext cx="441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года,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" name="Rectangle 56"/>
              <p:cNvSpPr>
                <a:spLocks noChangeArrowheads="1"/>
              </p:cNvSpPr>
              <p:nvPr/>
            </p:nvSpPr>
            <p:spPr bwMode="auto">
              <a:xfrm>
                <a:off x="2859" y="2541"/>
                <a:ext cx="859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сдававших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1" name="Rectangle 57"/>
              <p:cNvSpPr>
                <a:spLocks noChangeArrowheads="1"/>
              </p:cNvSpPr>
              <p:nvPr/>
            </p:nvSpPr>
            <p:spPr bwMode="auto">
              <a:xfrm>
                <a:off x="2859" y="2710"/>
                <a:ext cx="631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предмет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2" name="Rectangle 58"/>
              <p:cNvSpPr>
                <a:spLocks noChangeArrowheads="1"/>
              </p:cNvSpPr>
              <p:nvPr/>
            </p:nvSpPr>
            <p:spPr bwMode="auto">
              <a:xfrm>
                <a:off x="3401" y="2710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" name="Rectangle 59"/>
              <p:cNvSpPr>
                <a:spLocks noChangeArrowheads="1"/>
              </p:cNvSpPr>
              <p:nvPr/>
            </p:nvSpPr>
            <p:spPr bwMode="auto">
              <a:xfrm>
                <a:off x="3664" y="1783"/>
                <a:ext cx="45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Доля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" name="Rectangle 60"/>
              <p:cNvSpPr>
                <a:spLocks noChangeArrowheads="1"/>
              </p:cNvSpPr>
              <p:nvPr/>
            </p:nvSpPr>
            <p:spPr bwMode="auto">
              <a:xfrm>
                <a:off x="3664" y="1952"/>
                <a:ext cx="86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обучающих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5" name="Rectangle 61"/>
              <p:cNvSpPr>
                <a:spLocks noChangeArrowheads="1"/>
              </p:cNvSpPr>
              <p:nvPr/>
            </p:nvSpPr>
            <p:spPr bwMode="auto">
              <a:xfrm>
                <a:off x="3664" y="2121"/>
                <a:ext cx="36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ся, не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6" name="Rectangle 62"/>
              <p:cNvSpPr>
                <a:spLocks noChangeArrowheads="1"/>
              </p:cNvSpPr>
              <p:nvPr/>
            </p:nvSpPr>
            <p:spPr bwMode="auto">
              <a:xfrm>
                <a:off x="4031" y="2121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" name="Rectangle 63"/>
              <p:cNvSpPr>
                <a:spLocks noChangeArrowheads="1"/>
              </p:cNvSpPr>
              <p:nvPr/>
            </p:nvSpPr>
            <p:spPr bwMode="auto">
              <a:xfrm>
                <a:off x="3664" y="2289"/>
                <a:ext cx="848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достигших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" name="Rectangle 64"/>
              <p:cNvSpPr>
                <a:spLocks noChangeArrowheads="1"/>
              </p:cNvSpPr>
              <p:nvPr/>
            </p:nvSpPr>
            <p:spPr bwMode="auto">
              <a:xfrm>
                <a:off x="3664" y="2458"/>
                <a:ext cx="76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минимальн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" name="Rectangle 65"/>
              <p:cNvSpPr>
                <a:spLocks noChangeArrowheads="1"/>
              </p:cNvSpPr>
              <p:nvPr/>
            </p:nvSpPr>
            <p:spPr bwMode="auto">
              <a:xfrm>
                <a:off x="3664" y="2627"/>
                <a:ext cx="856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ого уровня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" name="Rectangle 66"/>
              <p:cNvSpPr>
                <a:spLocks noChangeArrowheads="1"/>
              </p:cNvSpPr>
              <p:nvPr/>
            </p:nvSpPr>
            <p:spPr bwMode="auto">
              <a:xfrm>
                <a:off x="3664" y="2795"/>
                <a:ext cx="86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подготовки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" name="Rectangle 67"/>
              <p:cNvSpPr>
                <a:spLocks noChangeArrowheads="1"/>
              </p:cNvSpPr>
              <p:nvPr/>
            </p:nvSpPr>
            <p:spPr bwMode="auto">
              <a:xfrm>
                <a:off x="4429" y="2795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" name="Rectangle 68"/>
              <p:cNvSpPr>
                <a:spLocks noChangeArrowheads="1"/>
              </p:cNvSpPr>
              <p:nvPr/>
            </p:nvSpPr>
            <p:spPr bwMode="auto">
              <a:xfrm>
                <a:off x="4471" y="1867"/>
                <a:ext cx="922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Количество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" name="Rectangle 69"/>
              <p:cNvSpPr>
                <a:spLocks noChangeArrowheads="1"/>
              </p:cNvSpPr>
              <p:nvPr/>
            </p:nvSpPr>
            <p:spPr bwMode="auto">
              <a:xfrm>
                <a:off x="4471" y="2036"/>
                <a:ext cx="852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выпускник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" name="Rectangle 70"/>
              <p:cNvSpPr>
                <a:spLocks noChangeArrowheads="1"/>
              </p:cNvSpPr>
              <p:nvPr/>
            </p:nvSpPr>
            <p:spPr bwMode="auto">
              <a:xfrm>
                <a:off x="4471" y="2204"/>
                <a:ext cx="439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ов</a:t>
                </a: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202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" name="Rectangle 71"/>
              <p:cNvSpPr>
                <a:spLocks noChangeArrowheads="1"/>
              </p:cNvSpPr>
              <p:nvPr/>
            </p:nvSpPr>
            <p:spPr bwMode="auto">
              <a:xfrm>
                <a:off x="4471" y="2373"/>
                <a:ext cx="441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года,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6" name="Rectangle 72"/>
              <p:cNvSpPr>
                <a:spLocks noChangeArrowheads="1"/>
              </p:cNvSpPr>
              <p:nvPr/>
            </p:nvSpPr>
            <p:spPr bwMode="auto">
              <a:xfrm>
                <a:off x="4471" y="2541"/>
                <a:ext cx="859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сдававших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7" name="Rectangle 73"/>
              <p:cNvSpPr>
                <a:spLocks noChangeArrowheads="1"/>
              </p:cNvSpPr>
              <p:nvPr/>
            </p:nvSpPr>
            <p:spPr bwMode="auto">
              <a:xfrm>
                <a:off x="4471" y="2710"/>
                <a:ext cx="631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предмет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8" name="Rectangle 74"/>
              <p:cNvSpPr>
                <a:spLocks noChangeArrowheads="1"/>
              </p:cNvSpPr>
              <p:nvPr/>
            </p:nvSpPr>
            <p:spPr bwMode="auto">
              <a:xfrm>
                <a:off x="5013" y="2710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9" name="Rectangle 75"/>
              <p:cNvSpPr>
                <a:spLocks noChangeArrowheads="1"/>
              </p:cNvSpPr>
              <p:nvPr/>
            </p:nvSpPr>
            <p:spPr bwMode="auto">
              <a:xfrm>
                <a:off x="5276" y="1783"/>
                <a:ext cx="45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Доля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0" name="Rectangle 76"/>
              <p:cNvSpPr>
                <a:spLocks noChangeArrowheads="1"/>
              </p:cNvSpPr>
              <p:nvPr/>
            </p:nvSpPr>
            <p:spPr bwMode="auto">
              <a:xfrm>
                <a:off x="5276" y="1952"/>
                <a:ext cx="86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обучающих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1" name="Rectangle 77"/>
              <p:cNvSpPr>
                <a:spLocks noChangeArrowheads="1"/>
              </p:cNvSpPr>
              <p:nvPr/>
            </p:nvSpPr>
            <p:spPr bwMode="auto">
              <a:xfrm>
                <a:off x="5276" y="2121"/>
                <a:ext cx="40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ся, не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2" name="Rectangle 78"/>
              <p:cNvSpPr>
                <a:spLocks noChangeArrowheads="1"/>
              </p:cNvSpPr>
              <p:nvPr/>
            </p:nvSpPr>
            <p:spPr bwMode="auto">
              <a:xfrm>
                <a:off x="5276" y="2289"/>
                <a:ext cx="848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достигших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" name="Rectangle 79"/>
              <p:cNvSpPr>
                <a:spLocks noChangeArrowheads="1"/>
              </p:cNvSpPr>
              <p:nvPr/>
            </p:nvSpPr>
            <p:spPr bwMode="auto">
              <a:xfrm>
                <a:off x="5276" y="2458"/>
                <a:ext cx="76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минимальн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" name="Rectangle 80"/>
              <p:cNvSpPr>
                <a:spLocks noChangeArrowheads="1"/>
              </p:cNvSpPr>
              <p:nvPr/>
            </p:nvSpPr>
            <p:spPr bwMode="auto">
              <a:xfrm>
                <a:off x="5276" y="2627"/>
                <a:ext cx="856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ого уровня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" name="Rectangle 81"/>
              <p:cNvSpPr>
                <a:spLocks noChangeArrowheads="1"/>
              </p:cNvSpPr>
              <p:nvPr/>
            </p:nvSpPr>
            <p:spPr bwMode="auto">
              <a:xfrm>
                <a:off x="5276" y="2795"/>
                <a:ext cx="86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подготовки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6" name="Rectangle 82"/>
              <p:cNvSpPr>
                <a:spLocks noChangeArrowheads="1"/>
              </p:cNvSpPr>
              <p:nvPr/>
            </p:nvSpPr>
            <p:spPr bwMode="auto">
              <a:xfrm>
                <a:off x="6041" y="2795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7" name="Rectangle 83"/>
              <p:cNvSpPr>
                <a:spLocks noChangeArrowheads="1"/>
              </p:cNvSpPr>
              <p:nvPr/>
            </p:nvSpPr>
            <p:spPr bwMode="auto">
              <a:xfrm>
                <a:off x="345" y="1774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8" name="Rectangle 84"/>
              <p:cNvSpPr>
                <a:spLocks noChangeArrowheads="1"/>
              </p:cNvSpPr>
              <p:nvPr/>
            </p:nvSpPr>
            <p:spPr bwMode="auto">
              <a:xfrm>
                <a:off x="1243" y="1774"/>
                <a:ext cx="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9" name="Rectangle 85"/>
              <p:cNvSpPr>
                <a:spLocks noChangeArrowheads="1"/>
              </p:cNvSpPr>
              <p:nvPr/>
            </p:nvSpPr>
            <p:spPr bwMode="auto">
              <a:xfrm>
                <a:off x="1248" y="1774"/>
                <a:ext cx="798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0" name="Rectangle 86"/>
              <p:cNvSpPr>
                <a:spLocks noChangeArrowheads="1"/>
              </p:cNvSpPr>
              <p:nvPr/>
            </p:nvSpPr>
            <p:spPr bwMode="auto">
              <a:xfrm>
                <a:off x="2046" y="1774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1" name="Rectangle 87"/>
              <p:cNvSpPr>
                <a:spLocks noChangeArrowheads="1"/>
              </p:cNvSpPr>
              <p:nvPr/>
            </p:nvSpPr>
            <p:spPr bwMode="auto">
              <a:xfrm>
                <a:off x="2052" y="1774"/>
                <a:ext cx="801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2" name="Rectangle 88"/>
              <p:cNvSpPr>
                <a:spLocks noChangeArrowheads="1"/>
              </p:cNvSpPr>
              <p:nvPr/>
            </p:nvSpPr>
            <p:spPr bwMode="auto">
              <a:xfrm>
                <a:off x="2853" y="1774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3" name="Rectangle 89"/>
              <p:cNvSpPr>
                <a:spLocks noChangeArrowheads="1"/>
              </p:cNvSpPr>
              <p:nvPr/>
            </p:nvSpPr>
            <p:spPr bwMode="auto">
              <a:xfrm>
                <a:off x="2859" y="1774"/>
                <a:ext cx="79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4" name="Rectangle 90"/>
              <p:cNvSpPr>
                <a:spLocks noChangeArrowheads="1"/>
              </p:cNvSpPr>
              <p:nvPr/>
            </p:nvSpPr>
            <p:spPr bwMode="auto">
              <a:xfrm>
                <a:off x="3658" y="1774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5" name="Rectangle 91"/>
              <p:cNvSpPr>
                <a:spLocks noChangeArrowheads="1"/>
              </p:cNvSpPr>
              <p:nvPr/>
            </p:nvSpPr>
            <p:spPr bwMode="auto">
              <a:xfrm>
                <a:off x="3664" y="1774"/>
                <a:ext cx="80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6" name="Rectangle 92"/>
              <p:cNvSpPr>
                <a:spLocks noChangeArrowheads="1"/>
              </p:cNvSpPr>
              <p:nvPr/>
            </p:nvSpPr>
            <p:spPr bwMode="auto">
              <a:xfrm>
                <a:off x="4466" y="1774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7" name="Rectangle 93"/>
              <p:cNvSpPr>
                <a:spLocks noChangeArrowheads="1"/>
              </p:cNvSpPr>
              <p:nvPr/>
            </p:nvSpPr>
            <p:spPr bwMode="auto">
              <a:xfrm>
                <a:off x="4472" y="1774"/>
                <a:ext cx="798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8" name="Rectangle 94"/>
              <p:cNvSpPr>
                <a:spLocks noChangeArrowheads="1"/>
              </p:cNvSpPr>
              <p:nvPr/>
            </p:nvSpPr>
            <p:spPr bwMode="auto">
              <a:xfrm>
                <a:off x="5270" y="1774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9" name="Rectangle 95"/>
              <p:cNvSpPr>
                <a:spLocks noChangeArrowheads="1"/>
              </p:cNvSpPr>
              <p:nvPr/>
            </p:nvSpPr>
            <p:spPr bwMode="auto">
              <a:xfrm>
                <a:off x="5276" y="1774"/>
                <a:ext cx="79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0" name="Rectangle 96"/>
              <p:cNvSpPr>
                <a:spLocks noChangeArrowheads="1"/>
              </p:cNvSpPr>
              <p:nvPr/>
            </p:nvSpPr>
            <p:spPr bwMode="auto">
              <a:xfrm>
                <a:off x="6068" y="1774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1" name="Rectangle 97"/>
              <p:cNvSpPr>
                <a:spLocks noChangeArrowheads="1"/>
              </p:cNvSpPr>
              <p:nvPr/>
            </p:nvSpPr>
            <p:spPr bwMode="auto">
              <a:xfrm>
                <a:off x="345" y="1780"/>
                <a:ext cx="6" cy="118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2" name="Rectangle 98"/>
              <p:cNvSpPr>
                <a:spLocks noChangeArrowheads="1"/>
              </p:cNvSpPr>
              <p:nvPr/>
            </p:nvSpPr>
            <p:spPr bwMode="auto">
              <a:xfrm>
                <a:off x="1243" y="1780"/>
                <a:ext cx="5" cy="118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3" name="Rectangle 99"/>
              <p:cNvSpPr>
                <a:spLocks noChangeArrowheads="1"/>
              </p:cNvSpPr>
              <p:nvPr/>
            </p:nvSpPr>
            <p:spPr bwMode="auto">
              <a:xfrm>
                <a:off x="2046" y="1780"/>
                <a:ext cx="6" cy="118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4" name="Rectangle 100"/>
              <p:cNvSpPr>
                <a:spLocks noChangeArrowheads="1"/>
              </p:cNvSpPr>
              <p:nvPr/>
            </p:nvSpPr>
            <p:spPr bwMode="auto">
              <a:xfrm>
                <a:off x="2853" y="1780"/>
                <a:ext cx="6" cy="118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5" name="Rectangle 101"/>
              <p:cNvSpPr>
                <a:spLocks noChangeArrowheads="1"/>
              </p:cNvSpPr>
              <p:nvPr/>
            </p:nvSpPr>
            <p:spPr bwMode="auto">
              <a:xfrm>
                <a:off x="3658" y="1780"/>
                <a:ext cx="6" cy="118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6" name="Rectangle 102"/>
              <p:cNvSpPr>
                <a:spLocks noChangeArrowheads="1"/>
              </p:cNvSpPr>
              <p:nvPr/>
            </p:nvSpPr>
            <p:spPr bwMode="auto">
              <a:xfrm>
                <a:off x="4466" y="1780"/>
                <a:ext cx="6" cy="118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7" name="Rectangle 103"/>
              <p:cNvSpPr>
                <a:spLocks noChangeArrowheads="1"/>
              </p:cNvSpPr>
              <p:nvPr/>
            </p:nvSpPr>
            <p:spPr bwMode="auto">
              <a:xfrm>
                <a:off x="5270" y="1780"/>
                <a:ext cx="6" cy="118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8" name="Rectangle 104"/>
              <p:cNvSpPr>
                <a:spLocks noChangeArrowheads="1"/>
              </p:cNvSpPr>
              <p:nvPr/>
            </p:nvSpPr>
            <p:spPr bwMode="auto">
              <a:xfrm>
                <a:off x="6068" y="1780"/>
                <a:ext cx="6" cy="118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9" name="Rectangle 105"/>
              <p:cNvSpPr>
                <a:spLocks noChangeArrowheads="1"/>
              </p:cNvSpPr>
              <p:nvPr/>
            </p:nvSpPr>
            <p:spPr bwMode="auto">
              <a:xfrm>
                <a:off x="1248" y="2970"/>
                <a:ext cx="34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чел.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" name="Rectangle 106"/>
              <p:cNvSpPr>
                <a:spLocks noChangeArrowheads="1"/>
              </p:cNvSpPr>
              <p:nvPr/>
            </p:nvSpPr>
            <p:spPr bwMode="auto">
              <a:xfrm>
                <a:off x="1515" y="2970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" name="Rectangle 107"/>
              <p:cNvSpPr>
                <a:spLocks noChangeArrowheads="1"/>
              </p:cNvSpPr>
              <p:nvPr/>
            </p:nvSpPr>
            <p:spPr bwMode="auto">
              <a:xfrm>
                <a:off x="2052" y="2970"/>
                <a:ext cx="34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чел.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" name="Rectangle 108"/>
              <p:cNvSpPr>
                <a:spLocks noChangeArrowheads="1"/>
              </p:cNvSpPr>
              <p:nvPr/>
            </p:nvSpPr>
            <p:spPr bwMode="auto">
              <a:xfrm>
                <a:off x="2319" y="2970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" name="Rectangle 109"/>
              <p:cNvSpPr>
                <a:spLocks noChangeArrowheads="1"/>
              </p:cNvSpPr>
              <p:nvPr/>
            </p:nvSpPr>
            <p:spPr bwMode="auto">
              <a:xfrm>
                <a:off x="2589" y="2970"/>
                <a:ext cx="221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%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" name="Rectangle 110"/>
              <p:cNvSpPr>
                <a:spLocks noChangeArrowheads="1"/>
              </p:cNvSpPr>
              <p:nvPr/>
            </p:nvSpPr>
            <p:spPr bwMode="auto">
              <a:xfrm>
                <a:off x="2736" y="2970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" name="Rectangle 111"/>
              <p:cNvSpPr>
                <a:spLocks noChangeArrowheads="1"/>
              </p:cNvSpPr>
              <p:nvPr/>
            </p:nvSpPr>
            <p:spPr bwMode="auto">
              <a:xfrm>
                <a:off x="2859" y="2970"/>
                <a:ext cx="34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чел.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" name="Rectangle 112"/>
              <p:cNvSpPr>
                <a:spLocks noChangeArrowheads="1"/>
              </p:cNvSpPr>
              <p:nvPr/>
            </p:nvSpPr>
            <p:spPr bwMode="auto">
              <a:xfrm>
                <a:off x="3126" y="2970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" name="Rectangle 113"/>
              <p:cNvSpPr>
                <a:spLocks noChangeArrowheads="1"/>
              </p:cNvSpPr>
              <p:nvPr/>
            </p:nvSpPr>
            <p:spPr bwMode="auto">
              <a:xfrm>
                <a:off x="3664" y="2970"/>
                <a:ext cx="34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чел.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" name="Rectangle 114"/>
              <p:cNvSpPr>
                <a:spLocks noChangeArrowheads="1"/>
              </p:cNvSpPr>
              <p:nvPr/>
            </p:nvSpPr>
            <p:spPr bwMode="auto">
              <a:xfrm>
                <a:off x="3931" y="2970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" name="Rectangle 115"/>
              <p:cNvSpPr>
                <a:spLocks noChangeArrowheads="1"/>
              </p:cNvSpPr>
              <p:nvPr/>
            </p:nvSpPr>
            <p:spPr bwMode="auto">
              <a:xfrm>
                <a:off x="4258" y="2959"/>
                <a:ext cx="221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%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" name="Rectangle 116"/>
              <p:cNvSpPr>
                <a:spLocks noChangeArrowheads="1"/>
              </p:cNvSpPr>
              <p:nvPr/>
            </p:nvSpPr>
            <p:spPr bwMode="auto">
              <a:xfrm>
                <a:off x="4346" y="2970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1" name="Rectangle 117"/>
              <p:cNvSpPr>
                <a:spLocks noChangeArrowheads="1"/>
              </p:cNvSpPr>
              <p:nvPr/>
            </p:nvSpPr>
            <p:spPr bwMode="auto">
              <a:xfrm>
                <a:off x="4471" y="2970"/>
                <a:ext cx="34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чел.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" name="Rectangle 118"/>
              <p:cNvSpPr>
                <a:spLocks noChangeArrowheads="1"/>
              </p:cNvSpPr>
              <p:nvPr/>
            </p:nvSpPr>
            <p:spPr bwMode="auto">
              <a:xfrm>
                <a:off x="4737" y="2970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" name="Rectangle 119"/>
              <p:cNvSpPr>
                <a:spLocks noChangeArrowheads="1"/>
              </p:cNvSpPr>
              <p:nvPr/>
            </p:nvSpPr>
            <p:spPr bwMode="auto">
              <a:xfrm>
                <a:off x="5276" y="2970"/>
                <a:ext cx="345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чел.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" name="Rectangle 120"/>
              <p:cNvSpPr>
                <a:spLocks noChangeArrowheads="1"/>
              </p:cNvSpPr>
              <p:nvPr/>
            </p:nvSpPr>
            <p:spPr bwMode="auto">
              <a:xfrm>
                <a:off x="5543" y="2970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5" name="Rectangle 121"/>
              <p:cNvSpPr>
                <a:spLocks noChangeArrowheads="1"/>
              </p:cNvSpPr>
              <p:nvPr/>
            </p:nvSpPr>
            <p:spPr bwMode="auto">
              <a:xfrm>
                <a:off x="5722" y="2970"/>
                <a:ext cx="221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%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6" name="Rectangle 122"/>
              <p:cNvSpPr>
                <a:spLocks noChangeArrowheads="1"/>
              </p:cNvSpPr>
              <p:nvPr/>
            </p:nvSpPr>
            <p:spPr bwMode="auto">
              <a:xfrm>
                <a:off x="5868" y="2970"/>
                <a:ext cx="10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7" name="Rectangle 123"/>
              <p:cNvSpPr>
                <a:spLocks noChangeArrowheads="1"/>
              </p:cNvSpPr>
              <p:nvPr/>
            </p:nvSpPr>
            <p:spPr bwMode="auto">
              <a:xfrm>
                <a:off x="345" y="2960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8" name="Rectangle 124"/>
              <p:cNvSpPr>
                <a:spLocks noChangeArrowheads="1"/>
              </p:cNvSpPr>
              <p:nvPr/>
            </p:nvSpPr>
            <p:spPr bwMode="auto">
              <a:xfrm>
                <a:off x="1243" y="2960"/>
                <a:ext cx="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9" name="Rectangle 125"/>
              <p:cNvSpPr>
                <a:spLocks noChangeArrowheads="1"/>
              </p:cNvSpPr>
              <p:nvPr/>
            </p:nvSpPr>
            <p:spPr bwMode="auto">
              <a:xfrm>
                <a:off x="1248" y="2960"/>
                <a:ext cx="798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0" name="Rectangle 126"/>
              <p:cNvSpPr>
                <a:spLocks noChangeArrowheads="1"/>
              </p:cNvSpPr>
              <p:nvPr/>
            </p:nvSpPr>
            <p:spPr bwMode="auto">
              <a:xfrm>
                <a:off x="2046" y="2960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1" name="Rectangle 127"/>
              <p:cNvSpPr>
                <a:spLocks noChangeArrowheads="1"/>
              </p:cNvSpPr>
              <p:nvPr/>
            </p:nvSpPr>
            <p:spPr bwMode="auto">
              <a:xfrm>
                <a:off x="2052" y="2960"/>
                <a:ext cx="53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2" name="Rectangle 128"/>
              <p:cNvSpPr>
                <a:spLocks noChangeArrowheads="1"/>
              </p:cNvSpPr>
              <p:nvPr/>
            </p:nvSpPr>
            <p:spPr bwMode="auto">
              <a:xfrm>
                <a:off x="2584" y="2960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3" name="Rectangle 129"/>
              <p:cNvSpPr>
                <a:spLocks noChangeArrowheads="1"/>
              </p:cNvSpPr>
              <p:nvPr/>
            </p:nvSpPr>
            <p:spPr bwMode="auto">
              <a:xfrm>
                <a:off x="2590" y="2960"/>
                <a:ext cx="263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4" name="Rectangle 130"/>
              <p:cNvSpPr>
                <a:spLocks noChangeArrowheads="1"/>
              </p:cNvSpPr>
              <p:nvPr/>
            </p:nvSpPr>
            <p:spPr bwMode="auto">
              <a:xfrm>
                <a:off x="2853" y="2960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5" name="Rectangle 131"/>
              <p:cNvSpPr>
                <a:spLocks noChangeArrowheads="1"/>
              </p:cNvSpPr>
              <p:nvPr/>
            </p:nvSpPr>
            <p:spPr bwMode="auto">
              <a:xfrm>
                <a:off x="2859" y="2960"/>
                <a:ext cx="79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6" name="Rectangle 132"/>
              <p:cNvSpPr>
                <a:spLocks noChangeArrowheads="1"/>
              </p:cNvSpPr>
              <p:nvPr/>
            </p:nvSpPr>
            <p:spPr bwMode="auto">
              <a:xfrm>
                <a:off x="3658" y="2960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7" name="Rectangle 133"/>
              <p:cNvSpPr>
                <a:spLocks noChangeArrowheads="1"/>
              </p:cNvSpPr>
              <p:nvPr/>
            </p:nvSpPr>
            <p:spPr bwMode="auto">
              <a:xfrm>
                <a:off x="3664" y="2960"/>
                <a:ext cx="531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8" name="Rectangle 134"/>
              <p:cNvSpPr>
                <a:spLocks noChangeArrowheads="1"/>
              </p:cNvSpPr>
              <p:nvPr/>
            </p:nvSpPr>
            <p:spPr bwMode="auto">
              <a:xfrm>
                <a:off x="4195" y="2960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9" name="Rectangle 135"/>
              <p:cNvSpPr>
                <a:spLocks noChangeArrowheads="1"/>
              </p:cNvSpPr>
              <p:nvPr/>
            </p:nvSpPr>
            <p:spPr bwMode="auto">
              <a:xfrm>
                <a:off x="4201" y="2960"/>
                <a:ext cx="26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0" name="Rectangle 136"/>
              <p:cNvSpPr>
                <a:spLocks noChangeArrowheads="1"/>
              </p:cNvSpPr>
              <p:nvPr/>
            </p:nvSpPr>
            <p:spPr bwMode="auto">
              <a:xfrm>
                <a:off x="4466" y="2960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1" name="Rectangle 137"/>
              <p:cNvSpPr>
                <a:spLocks noChangeArrowheads="1"/>
              </p:cNvSpPr>
              <p:nvPr/>
            </p:nvSpPr>
            <p:spPr bwMode="auto">
              <a:xfrm>
                <a:off x="4472" y="2960"/>
                <a:ext cx="798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2" name="Rectangle 138"/>
              <p:cNvSpPr>
                <a:spLocks noChangeArrowheads="1"/>
              </p:cNvSpPr>
              <p:nvPr/>
            </p:nvSpPr>
            <p:spPr bwMode="auto">
              <a:xfrm>
                <a:off x="5270" y="2960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3" name="Rectangle 139"/>
              <p:cNvSpPr>
                <a:spLocks noChangeArrowheads="1"/>
              </p:cNvSpPr>
              <p:nvPr/>
            </p:nvSpPr>
            <p:spPr bwMode="auto">
              <a:xfrm>
                <a:off x="5276" y="2960"/>
                <a:ext cx="44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4" name="Rectangle 140"/>
              <p:cNvSpPr>
                <a:spLocks noChangeArrowheads="1"/>
              </p:cNvSpPr>
              <p:nvPr/>
            </p:nvSpPr>
            <p:spPr bwMode="auto">
              <a:xfrm>
                <a:off x="5716" y="2960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5" name="Rectangle 141"/>
              <p:cNvSpPr>
                <a:spLocks noChangeArrowheads="1"/>
              </p:cNvSpPr>
              <p:nvPr/>
            </p:nvSpPr>
            <p:spPr bwMode="auto">
              <a:xfrm>
                <a:off x="5722" y="2960"/>
                <a:ext cx="34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6" name="Rectangle 142"/>
              <p:cNvSpPr>
                <a:spLocks noChangeArrowheads="1"/>
              </p:cNvSpPr>
              <p:nvPr/>
            </p:nvSpPr>
            <p:spPr bwMode="auto">
              <a:xfrm>
                <a:off x="6068" y="2960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7" name="Rectangle 143"/>
              <p:cNvSpPr>
                <a:spLocks noChangeArrowheads="1"/>
              </p:cNvSpPr>
              <p:nvPr/>
            </p:nvSpPr>
            <p:spPr bwMode="auto">
              <a:xfrm>
                <a:off x="345" y="2966"/>
                <a:ext cx="6" cy="16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8" name="Rectangle 144"/>
              <p:cNvSpPr>
                <a:spLocks noChangeArrowheads="1"/>
              </p:cNvSpPr>
              <p:nvPr/>
            </p:nvSpPr>
            <p:spPr bwMode="auto">
              <a:xfrm>
                <a:off x="1243" y="2966"/>
                <a:ext cx="5" cy="16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9" name="Rectangle 145"/>
              <p:cNvSpPr>
                <a:spLocks noChangeArrowheads="1"/>
              </p:cNvSpPr>
              <p:nvPr/>
            </p:nvSpPr>
            <p:spPr bwMode="auto">
              <a:xfrm>
                <a:off x="2046" y="2966"/>
                <a:ext cx="6" cy="16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70" name="Rectangle 146"/>
              <p:cNvSpPr>
                <a:spLocks noChangeArrowheads="1"/>
              </p:cNvSpPr>
              <p:nvPr/>
            </p:nvSpPr>
            <p:spPr bwMode="auto">
              <a:xfrm>
                <a:off x="2584" y="2966"/>
                <a:ext cx="6" cy="16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71" name="Rectangle 147"/>
              <p:cNvSpPr>
                <a:spLocks noChangeArrowheads="1"/>
              </p:cNvSpPr>
              <p:nvPr/>
            </p:nvSpPr>
            <p:spPr bwMode="auto">
              <a:xfrm>
                <a:off x="2853" y="2966"/>
                <a:ext cx="6" cy="16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72" name="Rectangle 148"/>
              <p:cNvSpPr>
                <a:spLocks noChangeArrowheads="1"/>
              </p:cNvSpPr>
              <p:nvPr/>
            </p:nvSpPr>
            <p:spPr bwMode="auto">
              <a:xfrm>
                <a:off x="3658" y="2966"/>
                <a:ext cx="6" cy="16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73" name="Rectangle 149"/>
              <p:cNvSpPr>
                <a:spLocks noChangeArrowheads="1"/>
              </p:cNvSpPr>
              <p:nvPr/>
            </p:nvSpPr>
            <p:spPr bwMode="auto">
              <a:xfrm>
                <a:off x="4195" y="2966"/>
                <a:ext cx="6" cy="16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74" name="Rectangle 150"/>
              <p:cNvSpPr>
                <a:spLocks noChangeArrowheads="1"/>
              </p:cNvSpPr>
              <p:nvPr/>
            </p:nvSpPr>
            <p:spPr bwMode="auto">
              <a:xfrm>
                <a:off x="4466" y="2966"/>
                <a:ext cx="6" cy="16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75" name="Rectangle 151"/>
              <p:cNvSpPr>
                <a:spLocks noChangeArrowheads="1"/>
              </p:cNvSpPr>
              <p:nvPr/>
            </p:nvSpPr>
            <p:spPr bwMode="auto">
              <a:xfrm>
                <a:off x="5270" y="2966"/>
                <a:ext cx="6" cy="16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76" name="Rectangle 152"/>
              <p:cNvSpPr>
                <a:spLocks noChangeArrowheads="1"/>
              </p:cNvSpPr>
              <p:nvPr/>
            </p:nvSpPr>
            <p:spPr bwMode="auto">
              <a:xfrm>
                <a:off x="5716" y="2966"/>
                <a:ext cx="6" cy="16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77" name="Rectangle 153"/>
              <p:cNvSpPr>
                <a:spLocks noChangeArrowheads="1"/>
              </p:cNvSpPr>
              <p:nvPr/>
            </p:nvSpPr>
            <p:spPr bwMode="auto">
              <a:xfrm>
                <a:off x="6068" y="2966"/>
                <a:ext cx="6" cy="16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78" name="Rectangle 154"/>
              <p:cNvSpPr>
                <a:spLocks noChangeArrowheads="1"/>
              </p:cNvSpPr>
              <p:nvPr/>
            </p:nvSpPr>
            <p:spPr bwMode="auto">
              <a:xfrm>
                <a:off x="1248" y="3144"/>
                <a:ext cx="327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2283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9" name="Rectangle 155"/>
              <p:cNvSpPr>
                <a:spLocks noChangeArrowheads="1"/>
              </p:cNvSpPr>
              <p:nvPr/>
            </p:nvSpPr>
            <p:spPr bwMode="auto">
              <a:xfrm>
                <a:off x="2052" y="3144"/>
                <a:ext cx="254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281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0" name="Rectangle 156"/>
              <p:cNvSpPr>
                <a:spLocks noChangeArrowheads="1"/>
              </p:cNvSpPr>
              <p:nvPr/>
            </p:nvSpPr>
            <p:spPr bwMode="auto">
              <a:xfrm>
                <a:off x="2589" y="3144"/>
                <a:ext cx="254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12,3</a:t>
                </a:r>
              </a:p>
            </p:txBody>
          </p:sp>
          <p:sp>
            <p:nvSpPr>
              <p:cNvPr id="181" name="Rectangle 157"/>
              <p:cNvSpPr>
                <a:spLocks noChangeArrowheads="1"/>
              </p:cNvSpPr>
              <p:nvPr/>
            </p:nvSpPr>
            <p:spPr bwMode="auto">
              <a:xfrm>
                <a:off x="2859" y="3144"/>
                <a:ext cx="29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2543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2" name="Rectangle 158"/>
              <p:cNvSpPr>
                <a:spLocks noChangeArrowheads="1"/>
              </p:cNvSpPr>
              <p:nvPr/>
            </p:nvSpPr>
            <p:spPr bwMode="auto">
              <a:xfrm>
                <a:off x="3152" y="3144"/>
                <a:ext cx="10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3" name="Rectangle 159"/>
              <p:cNvSpPr>
                <a:spLocks noChangeArrowheads="1"/>
              </p:cNvSpPr>
              <p:nvPr/>
            </p:nvSpPr>
            <p:spPr bwMode="auto">
              <a:xfrm>
                <a:off x="3664" y="3144"/>
                <a:ext cx="218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212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4" name="Rectangle 160"/>
              <p:cNvSpPr>
                <a:spLocks noChangeArrowheads="1"/>
              </p:cNvSpPr>
              <p:nvPr/>
            </p:nvSpPr>
            <p:spPr bwMode="auto">
              <a:xfrm>
                <a:off x="3884" y="3144"/>
                <a:ext cx="10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5" name="Rectangle 161"/>
              <p:cNvSpPr>
                <a:spLocks noChangeArrowheads="1"/>
              </p:cNvSpPr>
              <p:nvPr/>
            </p:nvSpPr>
            <p:spPr bwMode="auto">
              <a:xfrm>
                <a:off x="4199" y="3144"/>
                <a:ext cx="230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8,34</a:t>
                </a:r>
              </a:p>
            </p:txBody>
          </p:sp>
          <p:sp>
            <p:nvSpPr>
              <p:cNvPr id="186" name="Rectangle 162"/>
              <p:cNvSpPr>
                <a:spLocks noChangeArrowheads="1"/>
              </p:cNvSpPr>
              <p:nvPr/>
            </p:nvSpPr>
            <p:spPr bwMode="auto">
              <a:xfrm>
                <a:off x="4456" y="3144"/>
                <a:ext cx="10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7" name="Rectangle 163"/>
              <p:cNvSpPr>
                <a:spLocks noChangeArrowheads="1"/>
              </p:cNvSpPr>
              <p:nvPr/>
            </p:nvSpPr>
            <p:spPr bwMode="auto">
              <a:xfrm>
                <a:off x="4471" y="3144"/>
                <a:ext cx="29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2971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8" name="Rectangle 164"/>
              <p:cNvSpPr>
                <a:spLocks noChangeArrowheads="1"/>
              </p:cNvSpPr>
              <p:nvPr/>
            </p:nvSpPr>
            <p:spPr bwMode="auto">
              <a:xfrm>
                <a:off x="4764" y="3144"/>
                <a:ext cx="10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9" name="Rectangle 165"/>
              <p:cNvSpPr>
                <a:spLocks noChangeArrowheads="1"/>
              </p:cNvSpPr>
              <p:nvPr/>
            </p:nvSpPr>
            <p:spPr bwMode="auto">
              <a:xfrm>
                <a:off x="5276" y="3144"/>
                <a:ext cx="218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196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" name="Rectangle 166"/>
              <p:cNvSpPr>
                <a:spLocks noChangeArrowheads="1"/>
              </p:cNvSpPr>
              <p:nvPr/>
            </p:nvSpPr>
            <p:spPr bwMode="auto">
              <a:xfrm>
                <a:off x="5496" y="3144"/>
                <a:ext cx="10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1" name="Rectangle 167"/>
              <p:cNvSpPr>
                <a:spLocks noChangeArrowheads="1"/>
              </p:cNvSpPr>
              <p:nvPr/>
            </p:nvSpPr>
            <p:spPr bwMode="auto">
              <a:xfrm>
                <a:off x="5722" y="3144"/>
                <a:ext cx="182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6,6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2" name="Rectangle 168"/>
              <p:cNvSpPr>
                <a:spLocks noChangeArrowheads="1"/>
              </p:cNvSpPr>
              <p:nvPr/>
            </p:nvSpPr>
            <p:spPr bwMode="auto">
              <a:xfrm>
                <a:off x="5978" y="3144"/>
                <a:ext cx="10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" name="Rectangle 169"/>
              <p:cNvSpPr>
                <a:spLocks noChangeArrowheads="1"/>
              </p:cNvSpPr>
              <p:nvPr/>
            </p:nvSpPr>
            <p:spPr bwMode="auto">
              <a:xfrm>
                <a:off x="345" y="3135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94" name="Rectangle 170"/>
              <p:cNvSpPr>
                <a:spLocks noChangeArrowheads="1"/>
              </p:cNvSpPr>
              <p:nvPr/>
            </p:nvSpPr>
            <p:spPr bwMode="auto">
              <a:xfrm>
                <a:off x="1243" y="3135"/>
                <a:ext cx="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95" name="Rectangle 171"/>
              <p:cNvSpPr>
                <a:spLocks noChangeArrowheads="1"/>
              </p:cNvSpPr>
              <p:nvPr/>
            </p:nvSpPr>
            <p:spPr bwMode="auto">
              <a:xfrm>
                <a:off x="1248" y="3135"/>
                <a:ext cx="798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96" name="Rectangle 172"/>
              <p:cNvSpPr>
                <a:spLocks noChangeArrowheads="1"/>
              </p:cNvSpPr>
              <p:nvPr/>
            </p:nvSpPr>
            <p:spPr bwMode="auto">
              <a:xfrm>
                <a:off x="2046" y="3135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97" name="Rectangle 173"/>
              <p:cNvSpPr>
                <a:spLocks noChangeArrowheads="1"/>
              </p:cNvSpPr>
              <p:nvPr/>
            </p:nvSpPr>
            <p:spPr bwMode="auto">
              <a:xfrm>
                <a:off x="2052" y="3135"/>
                <a:ext cx="53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98" name="Rectangle 174"/>
              <p:cNvSpPr>
                <a:spLocks noChangeArrowheads="1"/>
              </p:cNvSpPr>
              <p:nvPr/>
            </p:nvSpPr>
            <p:spPr bwMode="auto">
              <a:xfrm>
                <a:off x="2584" y="3135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99" name="Rectangle 175"/>
              <p:cNvSpPr>
                <a:spLocks noChangeArrowheads="1"/>
              </p:cNvSpPr>
              <p:nvPr/>
            </p:nvSpPr>
            <p:spPr bwMode="auto">
              <a:xfrm>
                <a:off x="2590" y="3135"/>
                <a:ext cx="263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00" name="Rectangle 176"/>
              <p:cNvSpPr>
                <a:spLocks noChangeArrowheads="1"/>
              </p:cNvSpPr>
              <p:nvPr/>
            </p:nvSpPr>
            <p:spPr bwMode="auto">
              <a:xfrm>
                <a:off x="2853" y="3135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01" name="Rectangle 177"/>
              <p:cNvSpPr>
                <a:spLocks noChangeArrowheads="1"/>
              </p:cNvSpPr>
              <p:nvPr/>
            </p:nvSpPr>
            <p:spPr bwMode="auto">
              <a:xfrm>
                <a:off x="2859" y="3135"/>
                <a:ext cx="79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02" name="Rectangle 178"/>
              <p:cNvSpPr>
                <a:spLocks noChangeArrowheads="1"/>
              </p:cNvSpPr>
              <p:nvPr/>
            </p:nvSpPr>
            <p:spPr bwMode="auto">
              <a:xfrm>
                <a:off x="3658" y="3135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03" name="Rectangle 179"/>
              <p:cNvSpPr>
                <a:spLocks noChangeArrowheads="1"/>
              </p:cNvSpPr>
              <p:nvPr/>
            </p:nvSpPr>
            <p:spPr bwMode="auto">
              <a:xfrm>
                <a:off x="3664" y="3135"/>
                <a:ext cx="531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04" name="Rectangle 180"/>
              <p:cNvSpPr>
                <a:spLocks noChangeArrowheads="1"/>
              </p:cNvSpPr>
              <p:nvPr/>
            </p:nvSpPr>
            <p:spPr bwMode="auto">
              <a:xfrm>
                <a:off x="4195" y="3135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05" name="Rectangle 181"/>
              <p:cNvSpPr>
                <a:spLocks noChangeArrowheads="1"/>
              </p:cNvSpPr>
              <p:nvPr/>
            </p:nvSpPr>
            <p:spPr bwMode="auto">
              <a:xfrm>
                <a:off x="4201" y="3135"/>
                <a:ext cx="26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06" name="Rectangle 182"/>
              <p:cNvSpPr>
                <a:spLocks noChangeArrowheads="1"/>
              </p:cNvSpPr>
              <p:nvPr/>
            </p:nvSpPr>
            <p:spPr bwMode="auto">
              <a:xfrm>
                <a:off x="4466" y="3135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07" name="Rectangle 183"/>
              <p:cNvSpPr>
                <a:spLocks noChangeArrowheads="1"/>
              </p:cNvSpPr>
              <p:nvPr/>
            </p:nvSpPr>
            <p:spPr bwMode="auto">
              <a:xfrm>
                <a:off x="4472" y="3135"/>
                <a:ext cx="798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08" name="Rectangle 184"/>
              <p:cNvSpPr>
                <a:spLocks noChangeArrowheads="1"/>
              </p:cNvSpPr>
              <p:nvPr/>
            </p:nvSpPr>
            <p:spPr bwMode="auto">
              <a:xfrm>
                <a:off x="5270" y="3135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09" name="Rectangle 185"/>
              <p:cNvSpPr>
                <a:spLocks noChangeArrowheads="1"/>
              </p:cNvSpPr>
              <p:nvPr/>
            </p:nvSpPr>
            <p:spPr bwMode="auto">
              <a:xfrm>
                <a:off x="5276" y="3135"/>
                <a:ext cx="44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0" name="Rectangle 186"/>
              <p:cNvSpPr>
                <a:spLocks noChangeArrowheads="1"/>
              </p:cNvSpPr>
              <p:nvPr/>
            </p:nvSpPr>
            <p:spPr bwMode="auto">
              <a:xfrm>
                <a:off x="5716" y="3135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1" name="Rectangle 187"/>
              <p:cNvSpPr>
                <a:spLocks noChangeArrowheads="1"/>
              </p:cNvSpPr>
              <p:nvPr/>
            </p:nvSpPr>
            <p:spPr bwMode="auto">
              <a:xfrm>
                <a:off x="5722" y="3135"/>
                <a:ext cx="34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2" name="Rectangle 188"/>
              <p:cNvSpPr>
                <a:spLocks noChangeArrowheads="1"/>
              </p:cNvSpPr>
              <p:nvPr/>
            </p:nvSpPr>
            <p:spPr bwMode="auto">
              <a:xfrm>
                <a:off x="6068" y="3135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3" name="Rectangle 189"/>
              <p:cNvSpPr>
                <a:spLocks noChangeArrowheads="1"/>
              </p:cNvSpPr>
              <p:nvPr/>
            </p:nvSpPr>
            <p:spPr bwMode="auto">
              <a:xfrm>
                <a:off x="345" y="3141"/>
                <a:ext cx="6" cy="16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4" name="Rectangle 190"/>
              <p:cNvSpPr>
                <a:spLocks noChangeArrowheads="1"/>
              </p:cNvSpPr>
              <p:nvPr/>
            </p:nvSpPr>
            <p:spPr bwMode="auto">
              <a:xfrm>
                <a:off x="345" y="3309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5" name="Rectangle 191"/>
              <p:cNvSpPr>
                <a:spLocks noChangeArrowheads="1"/>
              </p:cNvSpPr>
              <p:nvPr/>
            </p:nvSpPr>
            <p:spPr bwMode="auto">
              <a:xfrm>
                <a:off x="345" y="3309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6" name="Rectangle 192"/>
              <p:cNvSpPr>
                <a:spLocks noChangeArrowheads="1"/>
              </p:cNvSpPr>
              <p:nvPr/>
            </p:nvSpPr>
            <p:spPr bwMode="auto">
              <a:xfrm>
                <a:off x="351" y="3309"/>
                <a:ext cx="89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7" name="Rectangle 193"/>
              <p:cNvSpPr>
                <a:spLocks noChangeArrowheads="1"/>
              </p:cNvSpPr>
              <p:nvPr/>
            </p:nvSpPr>
            <p:spPr bwMode="auto">
              <a:xfrm>
                <a:off x="1243" y="3141"/>
                <a:ext cx="5" cy="16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8" name="Rectangle 194"/>
              <p:cNvSpPr>
                <a:spLocks noChangeArrowheads="1"/>
              </p:cNvSpPr>
              <p:nvPr/>
            </p:nvSpPr>
            <p:spPr bwMode="auto">
              <a:xfrm>
                <a:off x="1243" y="3309"/>
                <a:ext cx="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9" name="Rectangle 195"/>
              <p:cNvSpPr>
                <a:spLocks noChangeArrowheads="1"/>
              </p:cNvSpPr>
              <p:nvPr/>
            </p:nvSpPr>
            <p:spPr bwMode="auto">
              <a:xfrm>
                <a:off x="1248" y="3309"/>
                <a:ext cx="798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0" name="Rectangle 196"/>
              <p:cNvSpPr>
                <a:spLocks noChangeArrowheads="1"/>
              </p:cNvSpPr>
              <p:nvPr/>
            </p:nvSpPr>
            <p:spPr bwMode="auto">
              <a:xfrm>
                <a:off x="2046" y="3141"/>
                <a:ext cx="6" cy="16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1" name="Rectangle 197"/>
              <p:cNvSpPr>
                <a:spLocks noChangeArrowheads="1"/>
              </p:cNvSpPr>
              <p:nvPr/>
            </p:nvSpPr>
            <p:spPr bwMode="auto">
              <a:xfrm>
                <a:off x="2046" y="3309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2" name="Rectangle 198"/>
              <p:cNvSpPr>
                <a:spLocks noChangeArrowheads="1"/>
              </p:cNvSpPr>
              <p:nvPr/>
            </p:nvSpPr>
            <p:spPr bwMode="auto">
              <a:xfrm>
                <a:off x="2052" y="3309"/>
                <a:ext cx="53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3" name="Rectangle 199"/>
              <p:cNvSpPr>
                <a:spLocks noChangeArrowheads="1"/>
              </p:cNvSpPr>
              <p:nvPr/>
            </p:nvSpPr>
            <p:spPr bwMode="auto">
              <a:xfrm>
                <a:off x="2595" y="3136"/>
                <a:ext cx="6" cy="16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4" name="Rectangle 200"/>
              <p:cNvSpPr>
                <a:spLocks noChangeArrowheads="1"/>
              </p:cNvSpPr>
              <p:nvPr/>
            </p:nvSpPr>
            <p:spPr bwMode="auto">
              <a:xfrm>
                <a:off x="2584" y="3309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5" name="Rectangle 201"/>
              <p:cNvSpPr>
                <a:spLocks noChangeArrowheads="1"/>
              </p:cNvSpPr>
              <p:nvPr/>
            </p:nvSpPr>
            <p:spPr bwMode="auto">
              <a:xfrm>
                <a:off x="2590" y="3309"/>
                <a:ext cx="263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6" name="Rectangle 202"/>
              <p:cNvSpPr>
                <a:spLocks noChangeArrowheads="1"/>
              </p:cNvSpPr>
              <p:nvPr/>
            </p:nvSpPr>
            <p:spPr bwMode="auto">
              <a:xfrm>
                <a:off x="2853" y="3141"/>
                <a:ext cx="6" cy="16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7" name="Rectangle 203"/>
              <p:cNvSpPr>
                <a:spLocks noChangeArrowheads="1"/>
              </p:cNvSpPr>
              <p:nvPr/>
            </p:nvSpPr>
            <p:spPr bwMode="auto">
              <a:xfrm>
                <a:off x="2853" y="3309"/>
                <a:ext cx="6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8" name="Rectangle 204"/>
              <p:cNvSpPr>
                <a:spLocks noChangeArrowheads="1"/>
              </p:cNvSpPr>
              <p:nvPr/>
            </p:nvSpPr>
            <p:spPr bwMode="auto">
              <a:xfrm>
                <a:off x="2859" y="3309"/>
                <a:ext cx="79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9" name="Rectangle 205"/>
              <p:cNvSpPr>
                <a:spLocks noChangeArrowheads="1"/>
              </p:cNvSpPr>
              <p:nvPr/>
            </p:nvSpPr>
            <p:spPr bwMode="auto">
              <a:xfrm>
                <a:off x="3658" y="3141"/>
                <a:ext cx="6" cy="16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Rectangle 207"/>
            <p:cNvSpPr>
              <a:spLocks noChangeArrowheads="1"/>
            </p:cNvSpPr>
            <p:nvPr/>
          </p:nvSpPr>
          <p:spPr bwMode="auto">
            <a:xfrm>
              <a:off x="3658" y="3309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Rectangle 208"/>
            <p:cNvSpPr>
              <a:spLocks noChangeArrowheads="1"/>
            </p:cNvSpPr>
            <p:nvPr/>
          </p:nvSpPr>
          <p:spPr bwMode="auto">
            <a:xfrm>
              <a:off x="3664" y="3309"/>
              <a:ext cx="531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Rectangle 209"/>
            <p:cNvSpPr>
              <a:spLocks noChangeArrowheads="1"/>
            </p:cNvSpPr>
            <p:nvPr/>
          </p:nvSpPr>
          <p:spPr bwMode="auto">
            <a:xfrm>
              <a:off x="4195" y="3141"/>
              <a:ext cx="6" cy="1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Rectangle 210"/>
            <p:cNvSpPr>
              <a:spLocks noChangeArrowheads="1"/>
            </p:cNvSpPr>
            <p:nvPr/>
          </p:nvSpPr>
          <p:spPr bwMode="auto">
            <a:xfrm>
              <a:off x="4195" y="3309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Rectangle 211"/>
            <p:cNvSpPr>
              <a:spLocks noChangeArrowheads="1"/>
            </p:cNvSpPr>
            <p:nvPr/>
          </p:nvSpPr>
          <p:spPr bwMode="auto">
            <a:xfrm>
              <a:off x="4201" y="3309"/>
              <a:ext cx="265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Rectangle 212"/>
            <p:cNvSpPr>
              <a:spLocks noChangeArrowheads="1"/>
            </p:cNvSpPr>
            <p:nvPr/>
          </p:nvSpPr>
          <p:spPr bwMode="auto">
            <a:xfrm>
              <a:off x="4466" y="3141"/>
              <a:ext cx="6" cy="1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Rectangle 213"/>
            <p:cNvSpPr>
              <a:spLocks noChangeArrowheads="1"/>
            </p:cNvSpPr>
            <p:nvPr/>
          </p:nvSpPr>
          <p:spPr bwMode="auto">
            <a:xfrm>
              <a:off x="4466" y="3309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Rectangle 214"/>
            <p:cNvSpPr>
              <a:spLocks noChangeArrowheads="1"/>
            </p:cNvSpPr>
            <p:nvPr/>
          </p:nvSpPr>
          <p:spPr bwMode="auto">
            <a:xfrm>
              <a:off x="4472" y="3309"/>
              <a:ext cx="798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Rectangle 215"/>
            <p:cNvSpPr>
              <a:spLocks noChangeArrowheads="1"/>
            </p:cNvSpPr>
            <p:nvPr/>
          </p:nvSpPr>
          <p:spPr bwMode="auto">
            <a:xfrm>
              <a:off x="5270" y="3141"/>
              <a:ext cx="6" cy="1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Rectangle 216"/>
            <p:cNvSpPr>
              <a:spLocks noChangeArrowheads="1"/>
            </p:cNvSpPr>
            <p:nvPr/>
          </p:nvSpPr>
          <p:spPr bwMode="auto">
            <a:xfrm>
              <a:off x="5270" y="3309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Rectangle 217"/>
            <p:cNvSpPr>
              <a:spLocks noChangeArrowheads="1"/>
            </p:cNvSpPr>
            <p:nvPr/>
          </p:nvSpPr>
          <p:spPr bwMode="auto">
            <a:xfrm>
              <a:off x="5276" y="3309"/>
              <a:ext cx="440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Rectangle 218"/>
            <p:cNvSpPr>
              <a:spLocks noChangeArrowheads="1"/>
            </p:cNvSpPr>
            <p:nvPr/>
          </p:nvSpPr>
          <p:spPr bwMode="auto">
            <a:xfrm>
              <a:off x="5716" y="3141"/>
              <a:ext cx="6" cy="1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Rectangle 219"/>
            <p:cNvSpPr>
              <a:spLocks noChangeArrowheads="1"/>
            </p:cNvSpPr>
            <p:nvPr/>
          </p:nvSpPr>
          <p:spPr bwMode="auto">
            <a:xfrm>
              <a:off x="5716" y="3309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Rectangle 220"/>
            <p:cNvSpPr>
              <a:spLocks noChangeArrowheads="1"/>
            </p:cNvSpPr>
            <p:nvPr/>
          </p:nvSpPr>
          <p:spPr bwMode="auto">
            <a:xfrm>
              <a:off x="5722" y="3309"/>
              <a:ext cx="34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Rectangle 221"/>
            <p:cNvSpPr>
              <a:spLocks noChangeArrowheads="1"/>
            </p:cNvSpPr>
            <p:nvPr/>
          </p:nvSpPr>
          <p:spPr bwMode="auto">
            <a:xfrm>
              <a:off x="6068" y="3141"/>
              <a:ext cx="6" cy="1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Rectangle 222"/>
            <p:cNvSpPr>
              <a:spLocks noChangeArrowheads="1"/>
            </p:cNvSpPr>
            <p:nvPr/>
          </p:nvSpPr>
          <p:spPr bwMode="auto">
            <a:xfrm>
              <a:off x="6068" y="3309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Rectangle 223"/>
            <p:cNvSpPr>
              <a:spLocks noChangeArrowheads="1"/>
            </p:cNvSpPr>
            <p:nvPr/>
          </p:nvSpPr>
          <p:spPr bwMode="auto">
            <a:xfrm>
              <a:off x="6068" y="3309"/>
              <a:ext cx="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Rectangle 224"/>
            <p:cNvSpPr>
              <a:spLocks noChangeArrowheads="1"/>
            </p:cNvSpPr>
            <p:nvPr/>
          </p:nvSpPr>
          <p:spPr bwMode="auto">
            <a:xfrm>
              <a:off x="351" y="3319"/>
              <a:ext cx="100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270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2026619"/>
              </p:ext>
            </p:extLst>
          </p:nvPr>
        </p:nvGraphicFramePr>
        <p:xfrm>
          <a:off x="1344119" y="0"/>
          <a:ext cx="7116794" cy="6982115"/>
        </p:xfrm>
        <a:graphic>
          <a:graphicData uri="http://schemas.openxmlformats.org/drawingml/2006/table">
            <a:tbl>
              <a:tblPr firstRow="1" firstCol="1" bandRow="1"/>
              <a:tblGrid>
                <a:gridCol w="1778816">
                  <a:extLst>
                    <a:ext uri="{9D8B030D-6E8A-4147-A177-3AD203B41FA5}">
                      <a16:colId xmlns:a16="http://schemas.microsoft.com/office/drawing/2014/main" val="1141358264"/>
                    </a:ext>
                  </a:extLst>
                </a:gridCol>
                <a:gridCol w="1778816">
                  <a:extLst>
                    <a:ext uri="{9D8B030D-6E8A-4147-A177-3AD203B41FA5}">
                      <a16:colId xmlns:a16="http://schemas.microsoft.com/office/drawing/2014/main" val="3151304309"/>
                    </a:ext>
                  </a:extLst>
                </a:gridCol>
                <a:gridCol w="1779581">
                  <a:extLst>
                    <a:ext uri="{9D8B030D-6E8A-4147-A177-3AD203B41FA5}">
                      <a16:colId xmlns:a16="http://schemas.microsoft.com/office/drawing/2014/main" val="2697483940"/>
                    </a:ext>
                  </a:extLst>
                </a:gridCol>
                <a:gridCol w="1779581">
                  <a:extLst>
                    <a:ext uri="{9D8B030D-6E8A-4147-A177-3AD203B41FA5}">
                      <a16:colId xmlns:a16="http://schemas.microsoft.com/office/drawing/2014/main" val="3321526134"/>
                    </a:ext>
                  </a:extLst>
                </a:gridCol>
              </a:tblGrid>
              <a:tr h="13668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Критерии оценивания заданий в соответствии с протоколом проверки результатов ОГЭ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6388" marR="363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ОГЭ </a:t>
                      </a: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 выполнили задание (получили 0 баллов по критериям оценивания),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ОГЭ </a:t>
                      </a: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 выполнили задание (получили 0 баллов по критериям оценивания),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8029149"/>
                  </a:ext>
                </a:extLst>
              </a:tr>
              <a:tr h="178526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36388" marR="363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681622"/>
                  </a:ext>
                </a:extLst>
              </a:tr>
              <a:tr h="2882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25,91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7636330"/>
                  </a:ext>
                </a:extLst>
              </a:tr>
              <a:tr h="286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15,41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3421895"/>
                  </a:ext>
                </a:extLst>
              </a:tr>
              <a:tr h="286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В3</a:t>
                      </a: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32,64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38,1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1632452"/>
                  </a:ext>
                </a:extLst>
              </a:tr>
              <a:tr h="286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21,75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9257808"/>
                  </a:ext>
                </a:extLst>
              </a:tr>
              <a:tr h="286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11,21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0338135"/>
                  </a:ext>
                </a:extLst>
              </a:tr>
              <a:tr h="286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15,97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477933"/>
                  </a:ext>
                </a:extLst>
              </a:tr>
              <a:tr h="221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В7</a:t>
                      </a: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42,67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40,8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041365"/>
                  </a:ext>
                </a:extLst>
              </a:tr>
              <a:tr h="286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9,87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6206702"/>
                  </a:ext>
                </a:extLst>
              </a:tr>
              <a:tr h="286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В9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21,08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729485"/>
                  </a:ext>
                </a:extLst>
              </a:tr>
              <a:tr h="286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16,04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964273"/>
                  </a:ext>
                </a:extLst>
              </a:tr>
              <a:tr h="2408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25,99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2937153"/>
                  </a:ext>
                </a:extLst>
              </a:tr>
              <a:tr h="286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29,33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39,3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0687599"/>
                  </a:ext>
                </a:extLst>
              </a:tr>
              <a:tr h="286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37,63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33,8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956714"/>
                  </a:ext>
                </a:extLst>
              </a:tr>
              <a:tr h="286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В14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34,60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35,6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140367"/>
                  </a:ext>
                </a:extLst>
              </a:tr>
              <a:tr h="286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В15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45,06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40,5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1979316"/>
                  </a:ext>
                </a:extLst>
              </a:tr>
              <a:tr h="286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31,54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3643370"/>
                  </a:ext>
                </a:extLst>
              </a:tr>
              <a:tr h="2668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В17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6388" marR="363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40,07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36,3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54349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1099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1960930"/>
              </p:ext>
            </p:extLst>
          </p:nvPr>
        </p:nvGraphicFramePr>
        <p:xfrm>
          <a:off x="677334" y="1207697"/>
          <a:ext cx="8311390" cy="4598230"/>
        </p:xfrm>
        <a:graphic>
          <a:graphicData uri="http://schemas.openxmlformats.org/drawingml/2006/table">
            <a:tbl>
              <a:tblPr firstRow="1" firstCol="1" bandRow="1"/>
              <a:tblGrid>
                <a:gridCol w="2077400">
                  <a:extLst>
                    <a:ext uri="{9D8B030D-6E8A-4147-A177-3AD203B41FA5}">
                      <a16:colId xmlns:a16="http://schemas.microsoft.com/office/drawing/2014/main" val="1505282226"/>
                    </a:ext>
                  </a:extLst>
                </a:gridCol>
                <a:gridCol w="2077400">
                  <a:extLst>
                    <a:ext uri="{9D8B030D-6E8A-4147-A177-3AD203B41FA5}">
                      <a16:colId xmlns:a16="http://schemas.microsoft.com/office/drawing/2014/main" val="3302469107"/>
                    </a:ext>
                  </a:extLst>
                </a:gridCol>
                <a:gridCol w="2078295">
                  <a:extLst>
                    <a:ext uri="{9D8B030D-6E8A-4147-A177-3AD203B41FA5}">
                      <a16:colId xmlns:a16="http://schemas.microsoft.com/office/drawing/2014/main" val="2366209132"/>
                    </a:ext>
                  </a:extLst>
                </a:gridCol>
                <a:gridCol w="2078295">
                  <a:extLst>
                    <a:ext uri="{9D8B030D-6E8A-4147-A177-3AD203B41FA5}">
                      <a16:colId xmlns:a16="http://schemas.microsoft.com/office/drawing/2014/main" val="3973407644"/>
                    </a:ext>
                  </a:extLst>
                </a:gridCol>
              </a:tblGrid>
              <a:tr h="35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В18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38,42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36,2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319997"/>
                  </a:ext>
                </a:extLst>
              </a:tr>
              <a:tr h="35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В19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20,72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3580105"/>
                  </a:ext>
                </a:extLst>
              </a:tr>
              <a:tr h="35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46,17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7754322"/>
                  </a:ext>
                </a:extLst>
              </a:tr>
              <a:tr h="35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30,16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38,8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1441427"/>
                  </a:ext>
                </a:extLst>
              </a:tr>
              <a:tr h="35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39,17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21,7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632242"/>
                  </a:ext>
                </a:extLst>
              </a:tr>
              <a:tr h="35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В23</a:t>
                      </a: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51,83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42,6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0610733"/>
                  </a:ext>
                </a:extLst>
              </a:tr>
              <a:tr h="35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36,41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30,9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3075061"/>
                  </a:ext>
                </a:extLst>
              </a:tr>
              <a:tr h="35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34,13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34,5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9032999"/>
                  </a:ext>
                </a:extLst>
              </a:tr>
              <a:tr h="35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В26</a:t>
                      </a: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59,97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50,2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3836223"/>
                  </a:ext>
                </a:extLst>
              </a:tr>
              <a:tr h="35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В27</a:t>
                      </a: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41,45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39,2</a:t>
                      </a:r>
                      <a:endParaRPr lang="ru-RU" sz="20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0291012"/>
                  </a:ext>
                </a:extLst>
              </a:tr>
              <a:tr h="35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С2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80,37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76,6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8201847"/>
                  </a:ext>
                </a:extLst>
              </a:tr>
              <a:tr h="35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С3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76,05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87,8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1743582"/>
                  </a:ext>
                </a:extLst>
              </a:tr>
              <a:tr h="353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В30</a:t>
                      </a: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58,24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52,2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1520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833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1539553" y="1282045"/>
            <a:ext cx="8597245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900"/>
              </a:lnSpc>
            </a:pPr>
            <a:r>
              <a:rPr lang="ru-RU" sz="3600" i="0" dirty="0" smtClean="0">
                <a:solidFill>
                  <a:schemeClr val="bg1"/>
                </a:solidFill>
                <a:effectLst/>
                <a:latin typeface="Martian Mono SemiBold" panose="020B0009020000000004" pitchFamily="49" charset="0"/>
              </a:rPr>
              <a:t>Преподавание географии </a:t>
            </a:r>
          </a:p>
          <a:p>
            <a:pPr algn="ctr">
              <a:lnSpc>
                <a:spcPts val="3900"/>
              </a:lnSpc>
            </a:pPr>
            <a:r>
              <a:rPr lang="ru-RU" sz="3600" dirty="0" smtClean="0">
                <a:solidFill>
                  <a:schemeClr val="bg1"/>
                </a:solidFill>
                <a:latin typeface="Martian Mono SemiBold" panose="020B0009020000000004" pitchFamily="49" charset="0"/>
                <a:ea typeface="Moniqa Black" pitchFamily="2" charset="0"/>
              </a:rPr>
              <a:t>в общеобразовательных организациях</a:t>
            </a:r>
          </a:p>
          <a:p>
            <a:pPr algn="ctr">
              <a:lnSpc>
                <a:spcPts val="3900"/>
              </a:lnSpc>
            </a:pPr>
            <a:r>
              <a:rPr lang="ru-RU" sz="3600" dirty="0">
                <a:solidFill>
                  <a:schemeClr val="bg1"/>
                </a:solidFill>
                <a:latin typeface="Martian Mono SemiBold" panose="020B0009020000000004" pitchFamily="49" charset="0"/>
                <a:ea typeface="Moniqa Black" pitchFamily="2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artian Mono SemiBold" panose="020B0009020000000004" pitchFamily="49" charset="0"/>
                <a:ea typeface="Moniqa Black" pitchFamily="2" charset="0"/>
              </a:rPr>
              <a:t>в 2025-2026 учебном году</a:t>
            </a:r>
            <a:endParaRPr lang="ru-RU" sz="3600" dirty="0">
              <a:solidFill>
                <a:schemeClr val="bg1"/>
              </a:solidFill>
              <a:latin typeface="Martian Mono SemiBold" panose="020B0009020000000004" pitchFamily="49" charset="0"/>
              <a:ea typeface="Moniqa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2159469" y="5485414"/>
            <a:ext cx="48162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Игорь Олегович Колесников</a:t>
            </a:r>
            <a:r>
              <a:rPr lang="ru-RU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,</a:t>
            </a: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  <a:p>
            <a:pPr>
              <a:lnSpc>
                <a:spcPts val="2000"/>
              </a:lnSpc>
            </a:pPr>
            <a:r>
              <a:rPr lang="ru-RU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руководитель ГПМО учителей географии города</a:t>
            </a:r>
            <a:endParaRPr lang="ru-RU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134E055-AA10-9318-67DA-DA2A47C5E805}"/>
              </a:ext>
            </a:extLst>
          </p:cNvPr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4759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Адресные рекомендации учителям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4555" y="1763774"/>
            <a:ext cx="8742711" cy="3921034"/>
          </a:xfrm>
        </p:spPr>
        <p:txBody>
          <a:bodyPr>
            <a:normAutofit lnSpcReduction="10000"/>
          </a:bodyPr>
          <a:lstStyle/>
          <a:p>
            <a:r>
              <a:rPr lang="ru-RU" sz="2600" i="1" dirty="0" smtClean="0"/>
              <a:t>Обратить внимание на знание географической номенклатуры учащимися.</a:t>
            </a:r>
          </a:p>
          <a:p>
            <a:r>
              <a:rPr lang="ru-RU" sz="2600" i="1" dirty="0" smtClean="0"/>
              <a:t>Обратить внимание на определение географических координат объектов.</a:t>
            </a:r>
          </a:p>
          <a:p>
            <a:r>
              <a:rPr lang="ru-RU" sz="2600" i="1" dirty="0" smtClean="0"/>
              <a:t>Обратить внимание на подготовку учащихся к ответам на вопросы с развернутым изложением материала.</a:t>
            </a:r>
          </a:p>
          <a:p>
            <a:r>
              <a:rPr lang="ru-RU" sz="2600" i="1" dirty="0"/>
              <a:t>Обратить внимание на </a:t>
            </a:r>
            <a:r>
              <a:rPr lang="ru-RU" sz="2600" i="1" dirty="0" smtClean="0"/>
              <a:t>решение математических задач на ОГЭ.</a:t>
            </a:r>
            <a:endParaRPr lang="ru-RU" sz="2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3746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39" y="345175"/>
            <a:ext cx="888315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Примерный план работы ГПМО учителей географии 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2024" y="1205053"/>
            <a:ext cx="116128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26 сентября - муниципальный конкурс для учащихся </a:t>
            </a:r>
            <a:r>
              <a:rPr lang="ru-RU" dirty="0"/>
              <a:t>6-7 х классов "Юные </a:t>
            </a:r>
            <a:r>
              <a:rPr lang="ru-RU" dirty="0" smtClean="0"/>
              <a:t>географы«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r>
              <a:rPr lang="ru-RU" dirty="0" smtClean="0"/>
              <a:t>Октябрь – ноябрь - Школа </a:t>
            </a:r>
            <a:r>
              <a:rPr lang="ru-RU" dirty="0"/>
              <a:t>юного географа (для </a:t>
            </a:r>
            <a:r>
              <a:rPr lang="ru-RU" dirty="0" err="1"/>
              <a:t>олимпиадников</a:t>
            </a:r>
            <a:r>
              <a:rPr lang="ru-RU" dirty="0" smtClean="0"/>
              <a:t>)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r>
              <a:rPr lang="ru-RU" dirty="0" smtClean="0"/>
              <a:t>26 ноября - муниципальный </a:t>
            </a:r>
            <a:r>
              <a:rPr lang="ru-RU" dirty="0"/>
              <a:t>семинар </a:t>
            </a:r>
            <a:r>
              <a:rPr lang="ru-RU" dirty="0" smtClean="0"/>
              <a:t>«Особенности подготовки </a:t>
            </a:r>
            <a:r>
              <a:rPr lang="ru-RU" dirty="0"/>
              <a:t>к сдаче ОГЭ и </a:t>
            </a:r>
            <a:r>
              <a:rPr lang="ru-RU" dirty="0" smtClean="0"/>
              <a:t>ЕГЭ»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r>
              <a:rPr lang="ru-RU" dirty="0" smtClean="0"/>
              <a:t>20 декабря - муниципальная </a:t>
            </a:r>
            <a:r>
              <a:rPr lang="ru-RU" dirty="0"/>
              <a:t>игра "Краеведческий </a:t>
            </a:r>
            <a:r>
              <a:rPr lang="ru-RU" dirty="0" err="1"/>
              <a:t>квест</a:t>
            </a:r>
            <a:r>
              <a:rPr lang="ru-RU" dirty="0"/>
              <a:t>" для </a:t>
            </a:r>
            <a:r>
              <a:rPr lang="ru-RU" dirty="0" smtClean="0"/>
              <a:t>учащихся 5-7 классов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r>
              <a:rPr lang="ru-RU" dirty="0"/>
              <a:t>14 февраля </a:t>
            </a:r>
            <a:r>
              <a:rPr lang="ru-RU" dirty="0" smtClean="0"/>
              <a:t>– муниципальная краеведческая </a:t>
            </a:r>
            <a:r>
              <a:rPr lang="ru-RU" dirty="0"/>
              <a:t>игра </a:t>
            </a:r>
            <a:r>
              <a:rPr lang="ru-RU" dirty="0" smtClean="0"/>
              <a:t>«Что</a:t>
            </a:r>
            <a:r>
              <a:rPr lang="ru-RU" dirty="0"/>
              <a:t>? Где? Когда?" для </a:t>
            </a:r>
            <a:r>
              <a:rPr lang="ru-RU" dirty="0" smtClean="0"/>
              <a:t>учащихся 8-11 классов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4293" y="4544568"/>
            <a:ext cx="11322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Все документы по мероприятиям публикуются на сайте</a:t>
            </a:r>
          </a:p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ВКонтакте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– География НК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8707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481140" y="345175"/>
            <a:ext cx="6336349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Этот слайд со значками для </a:t>
            </a: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вас =))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34970-4794-9DFD-AED4-D9736DF449C6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00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0018A97-4784-4D68-DD4A-6A786E1871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4789" y="2713686"/>
            <a:ext cx="715314" cy="71531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03FD5B-1D45-5562-9E05-3EBF9B4A7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2760" y="2713686"/>
            <a:ext cx="715314" cy="71531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A507D01-EB00-FA43-DD80-C459FF0FD5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10731" y="4243571"/>
            <a:ext cx="461665" cy="46166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A04F7F7-2A9F-06DF-B238-509546BD84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3781" y="4190420"/>
            <a:ext cx="514816" cy="51481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DB8ADF0-E442-3D76-A16E-0418C83010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89761" y="2452716"/>
            <a:ext cx="976284" cy="97628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CAF5F64-1448-5920-B1B4-34CCD9D190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7799" y="4091925"/>
            <a:ext cx="613311" cy="61331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653C4FD-F019-8C18-7259-F3FF57BB42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40925" y="4290833"/>
            <a:ext cx="414403" cy="41440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F56E2F7-7C45-532E-9E71-15C05DBFF1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96515" y="4357114"/>
            <a:ext cx="348122" cy="34812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D08F280-E521-DB5B-B35A-20F8791EDA0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863812" y="2815689"/>
            <a:ext cx="613311" cy="613311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B966F48-8E50-99C7-CB24-F6494F200A2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24000" y="4091925"/>
            <a:ext cx="613311" cy="61331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7DFFF4C-2F07-AB8D-13CE-30BE8C6F11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66818" y="2810296"/>
            <a:ext cx="618704" cy="61870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462C25BC-82E1-8D5E-F307-7A26AE9B5AC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492714" y="4086535"/>
            <a:ext cx="618701" cy="61870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015B843-15FC-FEDB-EB48-FA9CD089563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0800000">
            <a:off x="6242237" y="2814978"/>
            <a:ext cx="614022" cy="614022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041F6E16-3CD9-C799-2650-A37CDAC19ED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366818" y="4086532"/>
            <a:ext cx="618704" cy="618704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476A9C12-5FF0-62EA-9BE1-262F5008968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112974" y="2810296"/>
            <a:ext cx="618704" cy="618704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9DCA34D4-F896-FF65-1488-25ACCFE29AF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988393" y="2810296"/>
            <a:ext cx="618704" cy="61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0095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1539553" y="1282045"/>
            <a:ext cx="8597245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900"/>
              </a:lnSpc>
            </a:pPr>
            <a:r>
              <a:rPr lang="ru-RU" sz="3600" i="0" dirty="0" smtClean="0">
                <a:solidFill>
                  <a:schemeClr val="bg1"/>
                </a:solidFill>
                <a:effectLst/>
                <a:latin typeface="Martian Mono SemiBold" panose="020B0009020000000004" pitchFamily="49" charset="0"/>
              </a:rPr>
              <a:t>Преподавание географии </a:t>
            </a:r>
          </a:p>
          <a:p>
            <a:pPr algn="ctr">
              <a:lnSpc>
                <a:spcPts val="3900"/>
              </a:lnSpc>
            </a:pPr>
            <a:r>
              <a:rPr lang="ru-RU" sz="3600" dirty="0" smtClean="0">
                <a:solidFill>
                  <a:schemeClr val="bg1"/>
                </a:solidFill>
                <a:latin typeface="Martian Mono SemiBold" panose="020B0009020000000004" pitchFamily="49" charset="0"/>
                <a:ea typeface="Moniqa Black" pitchFamily="2" charset="0"/>
              </a:rPr>
              <a:t>в общеобразовательных организациях</a:t>
            </a:r>
          </a:p>
          <a:p>
            <a:pPr algn="ctr">
              <a:lnSpc>
                <a:spcPts val="3900"/>
              </a:lnSpc>
            </a:pPr>
            <a:r>
              <a:rPr lang="ru-RU" sz="3600" dirty="0">
                <a:solidFill>
                  <a:schemeClr val="bg1"/>
                </a:solidFill>
                <a:latin typeface="Martian Mono SemiBold" panose="020B0009020000000004" pitchFamily="49" charset="0"/>
                <a:ea typeface="Moniqa Black" pitchFamily="2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artian Mono SemiBold" panose="020B0009020000000004" pitchFamily="49" charset="0"/>
                <a:ea typeface="Moniqa Black" pitchFamily="2" charset="0"/>
              </a:rPr>
              <a:t>в 2025-2026 учебном году</a:t>
            </a:r>
            <a:endParaRPr lang="ru-RU" sz="3600" dirty="0">
              <a:solidFill>
                <a:schemeClr val="bg1"/>
              </a:solidFill>
              <a:latin typeface="Martian Mono SemiBold" panose="020B0009020000000004" pitchFamily="49" charset="0"/>
              <a:ea typeface="Moniqa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2159469" y="5485414"/>
            <a:ext cx="48162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Игорь Олегович Колесников</a:t>
            </a:r>
            <a:r>
              <a:rPr lang="ru-RU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,</a:t>
            </a: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  <a:p>
            <a:pPr>
              <a:lnSpc>
                <a:spcPts val="2000"/>
              </a:lnSpc>
            </a:pPr>
            <a:r>
              <a:rPr lang="ru-RU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руководитель ГПМО учителей географии города</a:t>
            </a:r>
            <a:endParaRPr lang="ru-RU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134E055-AA10-9318-67DA-DA2A47C5E805}"/>
              </a:ext>
            </a:extLst>
          </p:cNvPr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0413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484632" y="301470"/>
            <a:ext cx="9665208" cy="3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800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Преподавание географии в 2025-2026 гг.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34970-4794-9DFD-AED4-D9736DF449C6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32EA71-6D0A-DD65-4F9B-A16105FF39FE}"/>
              </a:ext>
            </a:extLst>
          </p:cNvPr>
          <p:cNvSpPr txBox="1"/>
          <p:nvPr/>
        </p:nvSpPr>
        <p:spPr>
          <a:xfrm>
            <a:off x="640079" y="1161348"/>
            <a:ext cx="1108252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ИНФОРМАЦИОННО-МЕТОДИЧЕСКОЕ ПИСЬМО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ОСОБЕННОСТЯХ ПРЕПОДАВАНИЯ УЧЕБНОГО ПРЕДМЕТА «ГЕОГРАФИЯ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в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2025/2026 УЧЕБНОМ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  <a:p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документы, обеспечивающие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организацию образовательной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по учебному предмету «География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2025/2026 учебном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  <a:p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Moniqa Black" pitchFamily="2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Moniqa Black" pitchFamily="2" charset="0"/>
                <a:cs typeface="Times New Roman" panose="02020603050405020304" pitchFamily="18" charset="0"/>
              </a:rPr>
              <a:t>Содержание учебного предмета «География»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Moniqa Black" pitchFamily="2" charset="0"/>
                <a:cs typeface="Times New Roman" panose="02020603050405020304" pitchFamily="18" charset="0"/>
              </a:rPr>
              <a:t>сосредотачивается на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Moniqa Black" pitchFamily="2" charset="0"/>
                <a:cs typeface="Times New Roman" panose="02020603050405020304" pitchFamily="18" charset="0"/>
              </a:rPr>
              <a:t>формировании у обучающихся целостного представления о роли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Moniqa Black" pitchFamily="2" charset="0"/>
                <a:cs typeface="Times New Roman" panose="02020603050405020304" pitchFamily="18" charset="0"/>
              </a:rPr>
              <a:t>России в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Moniqa Black" pitchFamily="2" charset="0"/>
                <a:cs typeface="Times New Roman" panose="02020603050405020304" pitchFamily="18" charset="0"/>
              </a:rPr>
              <a:t>современном мире, а также на изучении наиболее значимых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Moniqa Black" pitchFamily="2" charset="0"/>
                <a:cs typeface="Times New Roman" panose="02020603050405020304" pitchFamily="18" charset="0"/>
              </a:rPr>
              <a:t>характеристик современного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Moniqa Black" pitchFamily="2" charset="0"/>
                <a:cs typeface="Times New Roman" panose="02020603050405020304" pitchFamily="18" charset="0"/>
              </a:rPr>
              <a:t>многополярного мира.</a:t>
            </a:r>
          </a:p>
        </p:txBody>
      </p:sp>
    </p:spTree>
    <p:extLst>
      <p:ext uri="{BB962C8B-B14F-4D97-AF65-F5344CB8AC3E}">
        <p14:creationId xmlns:p14="http://schemas.microsoft.com/office/powerpoint/2010/main" val="2153799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484632" y="301470"/>
            <a:ext cx="905176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800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Актуализация </a:t>
            </a:r>
            <a:r>
              <a:rPr lang="ru-RU" sz="2800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географии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34970-4794-9DFD-AED4-D9736DF449C6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32EA71-6D0A-DD65-4F9B-A16105FF39FE}"/>
              </a:ext>
            </a:extLst>
          </p:cNvPr>
          <p:cNvSpPr txBox="1"/>
          <p:nvPr/>
        </p:nvSpPr>
        <p:spPr>
          <a:xfrm>
            <a:off x="91440" y="951753"/>
            <a:ext cx="121005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География – одна из наук, которая непосредственно связана с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изменениями политической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экономической ситуации в стране и мире, с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экологических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социальных проблем, проблем природопользования.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технологий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жизни общества также влияют на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решения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задач, стоящих перед обществом и связанных с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географическими науками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Возникает необходимость приведения содержания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географического образования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соответствие с актуальными задачами общества, науки</a:t>
            </a:r>
          </a:p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личности. Актуализация отвечает запросам современного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на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усиление практико-ориентированной составляющей общего образования.</a:t>
            </a:r>
          </a:p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Целесообразно обращаться к актуальной информации о вызовах,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стоящих перед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современным обществом, – проблемах изменения климата,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утраты биоразнообразия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сохранения экосистем суши и морских ресурсов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использования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возобновляемых источников энергии и т. п.</a:t>
            </a:r>
          </a:p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Целесообразно обращаться к актуальной информации о вызовах,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стоящих перед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современным обществом, – проблемах изменения климата,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утраты биоразнообразия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сохранения экосистем суши и морских ресурсов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использования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возобновляемых источников энергии и т. п.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Moniqa Black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040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484632" y="301470"/>
            <a:ext cx="9051767" cy="3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800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Краеведческий подход в географии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34970-4794-9DFD-AED4-D9736DF449C6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32EA71-6D0A-DD65-4F9B-A16105FF39FE}"/>
              </a:ext>
            </a:extLst>
          </p:cNvPr>
          <p:cNvSpPr txBox="1"/>
          <p:nvPr/>
        </p:nvSpPr>
        <p:spPr>
          <a:xfrm>
            <a:off x="91440" y="951753"/>
            <a:ext cx="121005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Актуальной и значимой также должна быть информация,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связанная с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географическим краеведением. ФОП ООО предусматривает изучение вопросов. краеведения при изучении практически всех разделов.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краеведческого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подхода осуществляется через изучение особенностей природы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населения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хозяйства своего края в отдельных темах курсов 5–9 классов,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предусмотрено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ФОП ООО.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Краеведческий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– ценный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 социализации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обучающихся, который способствует формированию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мировоззрения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ценностного отношения к пространству своей малой Родины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личной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идентификации как ответственного гражданина. При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преподавании курса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«География России» при изучении вопросов краеведения учителю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использовать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актуальную информацию, примеры из современной жизни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и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региона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Moniqa Black" pitchFamily="2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Moniqa Black" pitchFamily="2" charset="0"/>
                <a:cs typeface="Times New Roman" panose="02020603050405020304" pitchFamily="18" charset="0"/>
              </a:rPr>
              <a:t>ФГБНУ «Институт содержания и методов образования им. В.С.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Moniqa Black" pitchFamily="2" charset="0"/>
                <a:cs typeface="Times New Roman" panose="02020603050405020304" pitchFamily="18" charset="0"/>
              </a:rPr>
              <a:t>Леднева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Moniqa Black" pitchFamily="2" charset="0"/>
                <a:cs typeface="Times New Roman" panose="02020603050405020304" pitchFamily="18" charset="0"/>
              </a:rPr>
              <a:t>» обеспечивает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Moniqa Black" pitchFamily="2" charset="0"/>
                <a:cs typeface="Times New Roman" panose="02020603050405020304" pitchFamily="18" charset="0"/>
              </a:rPr>
              <a:t>методическую поддержку внедрения федеральных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Moniqa Black" pitchFamily="2" charset="0"/>
                <a:cs typeface="Times New Roman" panose="02020603050405020304" pitchFamily="18" charset="0"/>
              </a:rPr>
              <a:t>рабочих программ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Moniqa Black" pitchFamily="2" charset="0"/>
                <a:cs typeface="Times New Roman" panose="02020603050405020304" pitchFamily="18" charset="0"/>
              </a:rPr>
              <a:t>по географии основного общего и среднего общего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177412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484632" y="301470"/>
            <a:ext cx="9051767" cy="3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800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Новое  в программе по географии</a:t>
            </a:r>
            <a:endParaRPr lang="ru-RU" sz="28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34970-4794-9DFD-AED4-D9736DF449C6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9249" y="1583965"/>
            <a:ext cx="1142161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Изменено частично расположение уроков в темах. 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ru-RU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Убраны большей частью контрольные работы. Их оставили по 3-4 урока по каждому классу.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Добавлено по 2 урока Всероссийской проверочной работы.</a:t>
            </a:r>
          </a:p>
          <a:p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Уточнены личностные, метапредметные и предметные результаты (уже не действия).</a:t>
            </a:r>
          </a:p>
          <a:p>
            <a:endParaRPr lang="ru-RU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Добавлены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разделы: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ПРОВЕРЯЕМЫЕ ТРЕБОВАНИЯ К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РЕЗУЛЬТАТАМ ОСВОЕНИЯ ОСНОВНОЙ ОБРАЗОВАТЕЛЬНОЙ ПРОГРАММЫ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ПРОВЕРЯЕМЫЕ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ЭЛЕМЕНТЫ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СОДЕРЖАНИЯ.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306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250586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730040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Изменения в поурочном планировании.  5 класс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636990"/>
              </p:ext>
            </p:extLst>
          </p:nvPr>
        </p:nvGraphicFramePr>
        <p:xfrm>
          <a:off x="1060085" y="1039161"/>
          <a:ext cx="9629250" cy="4986734"/>
        </p:xfrm>
        <a:graphic>
          <a:graphicData uri="http://schemas.openxmlformats.org/drawingml/2006/table">
            <a:tbl>
              <a:tblPr/>
              <a:tblGrid>
                <a:gridCol w="864036">
                  <a:extLst>
                    <a:ext uri="{9D8B030D-6E8A-4147-A177-3AD203B41FA5}">
                      <a16:colId xmlns:a16="http://schemas.microsoft.com/office/drawing/2014/main" val="418066818"/>
                    </a:ext>
                  </a:extLst>
                </a:gridCol>
                <a:gridCol w="2921738">
                  <a:extLst>
                    <a:ext uri="{9D8B030D-6E8A-4147-A177-3AD203B41FA5}">
                      <a16:colId xmlns:a16="http://schemas.microsoft.com/office/drawing/2014/main" val="2889341479"/>
                    </a:ext>
                  </a:extLst>
                </a:gridCol>
                <a:gridCol w="2921738">
                  <a:extLst>
                    <a:ext uri="{9D8B030D-6E8A-4147-A177-3AD203B41FA5}">
                      <a16:colId xmlns:a16="http://schemas.microsoft.com/office/drawing/2014/main" val="2521865609"/>
                    </a:ext>
                  </a:extLst>
                </a:gridCol>
                <a:gridCol w="2921738">
                  <a:extLst>
                    <a:ext uri="{9D8B030D-6E8A-4147-A177-3AD203B41FA5}">
                      <a16:colId xmlns:a16="http://schemas.microsoft.com/office/drawing/2014/main" val="3309750601"/>
                    </a:ext>
                  </a:extLst>
                </a:gridCol>
              </a:tblGrid>
              <a:tr h="274145">
                <a:tc>
                  <a:txBody>
                    <a:bodyPr/>
                    <a:lstStyle/>
                    <a:p>
                      <a:r>
                        <a:rPr lang="ru-RU" sz="1200" b="1" i="0" dirty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№ урока</a:t>
                      </a:r>
                      <a:endParaRPr lang="ru-RU" sz="1200" dirty="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2024/2025 </a:t>
                      </a:r>
                      <a:endParaRPr lang="ru-RU" sz="120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2025/2026 </a:t>
                      </a:r>
                      <a:endParaRPr lang="ru-RU" sz="120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Пометки</a:t>
                      </a:r>
                      <a:endParaRPr lang="ru-RU" sz="120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859618"/>
                  </a:ext>
                </a:extLst>
              </a:tr>
              <a:tr h="892301">
                <a:tc>
                  <a:txBody>
                    <a:bodyPr/>
                    <a:lstStyle/>
                    <a:p>
                      <a:r>
                        <a:rPr lang="ru-RU" sz="1200" b="1" i="0" dirty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25 </a:t>
                      </a:r>
                      <a:endParaRPr lang="ru-RU" sz="1200" dirty="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Обобщающее повторение. Контрольная работа по теме "Земля — планета Солнечной системы"</a:t>
                      </a:r>
                      <a:endParaRPr lang="ru-RU" sz="1200" dirty="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Обобщающее повторение по теме "Земля — планета Солнечной системы"</a:t>
                      </a:r>
                      <a:endParaRPr lang="ru-RU" sz="1200" dirty="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1">
                          <a:solidFill>
                            <a:srgbClr val="171717"/>
                          </a:solidFill>
                          <a:effectLst/>
                          <a:latin typeface="LiberationSerif-Italic"/>
                        </a:rPr>
                        <a:t>Оставлено обобщающее повторение, убрана контрольная работа</a:t>
                      </a:r>
                      <a:endParaRPr lang="ru-RU" sz="120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6243356"/>
                  </a:ext>
                </a:extLst>
              </a:tr>
              <a:tr h="1157576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30 </a:t>
                      </a:r>
                      <a:endParaRPr lang="ru-RU" sz="120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Рельеф земной поверхности и методы его изучения. Практическая работа "Описание горной системы или равнины по физической карте"</a:t>
                      </a:r>
                      <a:endParaRPr lang="ru-RU" sz="1200" dirty="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Человек и литосфера/Всероссийская проверочная работа</a:t>
                      </a:r>
                      <a:endParaRPr lang="ru-RU" sz="1200" dirty="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1" dirty="0">
                          <a:solidFill>
                            <a:srgbClr val="171717"/>
                          </a:solidFill>
                          <a:effectLst/>
                          <a:latin typeface="LiberationSerif-Italic"/>
                        </a:rPr>
                        <a:t>Изменена последовательность тем, в поурочном планировании в конструкторе к урокам 30 и 31 добавлены слова «Всероссийская проверочная работа».</a:t>
                      </a:r>
                      <a:endParaRPr lang="ru-RU" sz="1200" dirty="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75331"/>
                  </a:ext>
                </a:extLst>
              </a:tr>
              <a:tr h="892301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31 </a:t>
                      </a:r>
                      <a:endParaRPr lang="ru-RU" sz="120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Человек и литосфера </a:t>
                      </a:r>
                      <a:endParaRPr lang="ru-RU" sz="1200" dirty="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Контрольная работа по теме "Литосфера - каменная оболочка Земли" /Всероссийская проверочная работа</a:t>
                      </a:r>
                      <a:endParaRPr lang="ru-RU" sz="1200" dirty="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60435" marR="60435" marT="30218" marB="30218"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25325123"/>
                  </a:ext>
                </a:extLst>
              </a:tr>
              <a:tr h="1021391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32 </a:t>
                      </a:r>
                      <a:endParaRPr lang="ru-RU" sz="120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Рельеф дна Мирового океана. Острова, их типы по происхождению</a:t>
                      </a:r>
                      <a:endParaRPr lang="ru-RU" sz="120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Рельеф земной поверхности и методы его изучения. Практическая работа "Описание горной системы или равнины по физической карте"</a:t>
                      </a:r>
                      <a:endParaRPr lang="ru-RU" sz="1200" dirty="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60435" marR="60435" marT="30218" marB="30218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6823832"/>
                  </a:ext>
                </a:extLst>
              </a:tr>
              <a:tr h="749020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33 </a:t>
                      </a:r>
                      <a:endParaRPr lang="ru-RU" sz="120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Контрольная работа по теме "Литосфера — каменная оболочка Земли"</a:t>
                      </a:r>
                      <a:endParaRPr lang="ru-RU" sz="120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Рельеф дна Мирового океана. Острова, их типы по происхождению</a:t>
                      </a:r>
                      <a:endParaRPr lang="ru-RU" sz="1200">
                        <a:effectLst/>
                      </a:endParaRPr>
                    </a:p>
                  </a:txBody>
                  <a:tcPr marL="60435" marR="60435" marT="30218" marB="302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60435" marR="60435" marT="30218" marB="30218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5572522"/>
                  </a:ext>
                </a:extLst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578225" y="16859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422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6 класс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438370"/>
              </p:ext>
            </p:extLst>
          </p:nvPr>
        </p:nvGraphicFramePr>
        <p:xfrm>
          <a:off x="64235" y="820127"/>
          <a:ext cx="11777244" cy="5856953"/>
        </p:xfrm>
        <a:graphic>
          <a:graphicData uri="http://schemas.openxmlformats.org/drawingml/2006/table">
            <a:tbl>
              <a:tblPr/>
              <a:tblGrid>
                <a:gridCol w="974163">
                  <a:extLst>
                    <a:ext uri="{9D8B030D-6E8A-4147-A177-3AD203B41FA5}">
                      <a16:colId xmlns:a16="http://schemas.microsoft.com/office/drawing/2014/main" val="2458026096"/>
                    </a:ext>
                  </a:extLst>
                </a:gridCol>
                <a:gridCol w="3224317">
                  <a:extLst>
                    <a:ext uri="{9D8B030D-6E8A-4147-A177-3AD203B41FA5}">
                      <a16:colId xmlns:a16="http://schemas.microsoft.com/office/drawing/2014/main" val="4073481600"/>
                    </a:ext>
                  </a:extLst>
                </a:gridCol>
                <a:gridCol w="3789382">
                  <a:extLst>
                    <a:ext uri="{9D8B030D-6E8A-4147-A177-3AD203B41FA5}">
                      <a16:colId xmlns:a16="http://schemas.microsoft.com/office/drawing/2014/main" val="2511834620"/>
                    </a:ext>
                  </a:extLst>
                </a:gridCol>
                <a:gridCol w="3789382">
                  <a:extLst>
                    <a:ext uri="{9D8B030D-6E8A-4147-A177-3AD203B41FA5}">
                      <a16:colId xmlns:a16="http://schemas.microsoft.com/office/drawing/2014/main" val="1402660391"/>
                    </a:ext>
                  </a:extLst>
                </a:gridCol>
              </a:tblGrid>
              <a:tr h="126997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№ урока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2024/2025 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2025/2026 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Пометки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385850"/>
                  </a:ext>
                </a:extLst>
              </a:tr>
              <a:tr h="634985">
                <a:tc>
                  <a:txBody>
                    <a:bodyPr/>
                    <a:lstStyle/>
                    <a:p>
                      <a:r>
                        <a:rPr lang="ru-RU" sz="1200" b="1" i="0" dirty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10 </a:t>
                      </a:r>
                      <a:endParaRPr lang="ru-RU" sz="1200" dirty="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Обобщающее повторение. Контрольная работа по теме "Гидросфера — водная оболочка Земли"</a:t>
                      </a:r>
                      <a:endParaRPr lang="ru-RU" sz="1200" dirty="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Обобщающее повторение по теме «Гидросфера – водная оболочка Земли»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1" dirty="0">
                          <a:solidFill>
                            <a:srgbClr val="171717"/>
                          </a:solidFill>
                          <a:effectLst/>
                          <a:latin typeface="LiberationSerif-Italic"/>
                        </a:rPr>
                        <a:t>Оставлено обобщающее повторение, убрана контрольная работа</a:t>
                      </a:r>
                      <a:endParaRPr lang="ru-RU" sz="1200" dirty="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1506545"/>
                  </a:ext>
                </a:extLst>
              </a:tr>
              <a:tr h="1142973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27 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Человек как часть биосферы. Распространение людей на Земле. Исследования и экологические проблемы</a:t>
                      </a:r>
                      <a:endParaRPr lang="ru-RU" sz="1200" dirty="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 / Всероссийская проверочная работа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1" dirty="0">
                          <a:solidFill>
                            <a:srgbClr val="171717"/>
                          </a:solidFill>
                          <a:effectLst/>
                          <a:latin typeface="LiberationSerif-Italic"/>
                        </a:rPr>
                        <a:t>Изменена </a:t>
                      </a:r>
                      <a:r>
                        <a:rPr lang="ru-RU" sz="1200" b="0" i="1" dirty="0" err="1">
                          <a:solidFill>
                            <a:srgbClr val="171717"/>
                          </a:solidFill>
                          <a:effectLst/>
                          <a:latin typeface="LiberationSerif-Italic"/>
                        </a:rPr>
                        <a:t>последовательност</a:t>
                      </a:r>
                      <a:r>
                        <a:rPr lang="ru-RU" sz="1200" b="0" i="1" dirty="0">
                          <a:solidFill>
                            <a:srgbClr val="171717"/>
                          </a:solidFill>
                          <a:effectLst/>
                          <a:latin typeface="LiberationSerif-Italic"/>
                        </a:rPr>
                        <a:t> ь тем, в поурочном планировании в конструкторе к урокам 31 и 32 добавлены слова «Всероссийская проверочная работа». Убрана контрольная работа к уроку 34 по теме «</a:t>
                      </a:r>
                      <a:r>
                        <a:rPr lang="ru-RU" sz="1200" b="0" i="1" dirty="0" smtClean="0">
                          <a:solidFill>
                            <a:srgbClr val="171717"/>
                          </a:solidFill>
                          <a:effectLst/>
                          <a:latin typeface="LiberationSerif-Italic"/>
                        </a:rPr>
                        <a:t>Природно-территориальные </a:t>
                      </a:r>
                      <a:r>
                        <a:rPr lang="ru-RU" sz="1200" b="0" i="1" dirty="0">
                          <a:solidFill>
                            <a:srgbClr val="171717"/>
                          </a:solidFill>
                          <a:effectLst/>
                          <a:latin typeface="LiberationSerif-Italic"/>
                        </a:rPr>
                        <a:t>комплексы».</a:t>
                      </a:r>
                      <a:endParaRPr lang="ru-RU" sz="1200" dirty="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34308"/>
                  </a:ext>
                </a:extLst>
              </a:tr>
              <a:tr h="550321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28 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Контрольная работа по теме "Биосфера — оболочка жизни"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Контрольная работа по теме "Биосфера — оболочка жизни" / Всероссийская проверочная работа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 marL="32473" marR="32473" marT="16236" marB="16236"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30734294"/>
                  </a:ext>
                </a:extLst>
              </a:tr>
              <a:tr h="634985">
                <a:tc>
                  <a:txBody>
                    <a:bodyPr/>
                    <a:lstStyle/>
                    <a:p>
                      <a:r>
                        <a:rPr lang="ru-RU" sz="1200" b="1" i="0" dirty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29 </a:t>
                      </a:r>
                      <a:endParaRPr lang="ru-RU" sz="1200" dirty="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Взаимосвязь оболочек Земли. Понятие о природном комплексе. Природно-территориальный комплекс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Человек как часть биосферы. Распространение людей на Земле. Исследования и экологические проблемы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 marL="32473" marR="32473" marT="16236" marB="16236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31089929"/>
                  </a:ext>
                </a:extLst>
              </a:tr>
              <a:tr h="550321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30 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Природные комплексы своей местности. Практическая работа "Характеристика локального природного комплекса"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Взаимосвязь оболочек Земли. Понятие о природном комплексе. Природно-территориальный комплекс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 marL="32473" marR="32473" marT="16236" marB="16236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80182809"/>
                  </a:ext>
                </a:extLst>
              </a:tr>
              <a:tr h="550321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31 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Круговороты веществ на Земле 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Природные комплексы своей местности. Практическая работа "Характеристика локального природного комплекса"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 marL="32473" marR="32473" marT="16236" marB="16236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06558596"/>
                  </a:ext>
                </a:extLst>
              </a:tr>
              <a:tr h="211661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32 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Почва, её строение и состав. Охрана почв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Круговороты веществ на Земле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 marL="32473" marR="32473" marT="16236" marB="16236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61528795"/>
                  </a:ext>
                </a:extLst>
              </a:tr>
              <a:tr h="634985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33 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Природная среда. Охрана природы. Природные особо охраняемые территории. Всемирное наследие ЮНЕСКО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Почва, её строение и состав. Охрана почв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32473" marR="32473" marT="16236" marB="16236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37605475"/>
                  </a:ext>
                </a:extLst>
              </a:tr>
              <a:tr h="634985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34 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Обобщающее повторение. Контрольная работапо теме " Природнотерриториальные комплексы"</a:t>
                      </a:r>
                      <a:endParaRPr lang="ru-RU" sz="120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урок. Природная среда. Охрана природы. Природные особо охраняемы территории. Всемирное наследие ЮНЕСКО</a:t>
                      </a:r>
                      <a:endParaRPr lang="ru-RU" sz="1200" dirty="0">
                        <a:effectLst/>
                      </a:endParaRPr>
                    </a:p>
                  </a:txBody>
                  <a:tcPr marL="32473" marR="32473" marT="16236" marB="162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600" dirty="0"/>
                    </a:p>
                  </a:txBody>
                  <a:tcPr marL="32473" marR="32473" marT="16236" marB="16236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121563243"/>
                  </a:ext>
                </a:extLst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74345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899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7 класс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01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897556"/>
              </p:ext>
            </p:extLst>
          </p:nvPr>
        </p:nvGraphicFramePr>
        <p:xfrm>
          <a:off x="119099" y="859878"/>
          <a:ext cx="11777244" cy="5120298"/>
        </p:xfrm>
        <a:graphic>
          <a:graphicData uri="http://schemas.openxmlformats.org/drawingml/2006/table">
            <a:tbl>
              <a:tblPr/>
              <a:tblGrid>
                <a:gridCol w="974163">
                  <a:extLst>
                    <a:ext uri="{9D8B030D-6E8A-4147-A177-3AD203B41FA5}">
                      <a16:colId xmlns:a16="http://schemas.microsoft.com/office/drawing/2014/main" val="2458026096"/>
                    </a:ext>
                  </a:extLst>
                </a:gridCol>
                <a:gridCol w="3917650">
                  <a:extLst>
                    <a:ext uri="{9D8B030D-6E8A-4147-A177-3AD203B41FA5}">
                      <a16:colId xmlns:a16="http://schemas.microsoft.com/office/drawing/2014/main" val="4073481600"/>
                    </a:ext>
                  </a:extLst>
                </a:gridCol>
                <a:gridCol w="3977640">
                  <a:extLst>
                    <a:ext uri="{9D8B030D-6E8A-4147-A177-3AD203B41FA5}">
                      <a16:colId xmlns:a16="http://schemas.microsoft.com/office/drawing/2014/main" val="2511834620"/>
                    </a:ext>
                  </a:extLst>
                </a:gridCol>
                <a:gridCol w="2907791">
                  <a:extLst>
                    <a:ext uri="{9D8B030D-6E8A-4147-A177-3AD203B41FA5}">
                      <a16:colId xmlns:a16="http://schemas.microsoft.com/office/drawing/2014/main" val="1402660391"/>
                    </a:ext>
                  </a:extLst>
                </a:gridCol>
              </a:tblGrid>
              <a:tr h="126997">
                <a:tc>
                  <a:txBody>
                    <a:bodyPr/>
                    <a:lstStyle/>
                    <a:p>
                      <a:r>
                        <a:rPr lang="ru-RU" sz="1200" b="1" i="0" dirty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№ урока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2024/2025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2025/2026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Пометки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385850"/>
                  </a:ext>
                </a:extLst>
              </a:tr>
              <a:tr h="634985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57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Евразия. Зональные и азональные природные комплексы. Практическая работа "Представление в виде таблицы информации о компонентах природы одной из природных зон на основе анализа нескольких источников информации"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Резервный урок / Всероссийская проверочная работа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1">
                          <a:solidFill>
                            <a:srgbClr val="171717"/>
                          </a:solidFill>
                          <a:effectLst/>
                          <a:latin typeface="LiberationSerif-Italic"/>
                        </a:rPr>
                        <a:t>Изменена последовательност ь тем, в поурочном планировании в конструкторе к урокам 57 и 58 добавлены слова «Всероссийская проверочная работа». Убрана контрольная работа к уроку 68 по теме "Взаимодействие природы и общества"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1506545"/>
                  </a:ext>
                </a:extLst>
              </a:tr>
              <a:tr h="411138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58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Евразия. Население 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Всероссийская проверочная работа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34308"/>
                  </a:ext>
                </a:extLst>
              </a:tr>
              <a:tr h="550321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59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Евразия. Политическая карта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Евразия. Зональные и азональные природные комплексы. Практическая работа "Представление в виде таблицы информации о компонентах природы одной из природных зон на основе анализа нескольких источников информации"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30734294"/>
                  </a:ext>
                </a:extLst>
              </a:tr>
              <a:tr h="484632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60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Евразия. Крупнейшие по территории и численностинаселения страны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Евразия. Население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31089929"/>
                  </a:ext>
                </a:extLst>
              </a:tr>
              <a:tr h="566928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61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Евразия. Изменение природы под влиянием хозяйственной деятельности человека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Евразия. Политическая карта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80182809"/>
                  </a:ext>
                </a:extLst>
              </a:tr>
              <a:tr h="550321">
                <a:tc>
                  <a:txBody>
                    <a:bodyPr/>
                    <a:lstStyle/>
                    <a:p>
                      <a:r>
                        <a:rPr lang="ru-RU" sz="1200" b="1" i="0">
                          <a:solidFill>
                            <a:srgbClr val="171717"/>
                          </a:solidFill>
                          <a:effectLst/>
                          <a:latin typeface="LiberationSerif-Bold"/>
                        </a:rPr>
                        <a:t>62 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Практическая работа "Объяснение распространения зон современного вулканизма и землетрясений на территории Северной Америки и Евразии"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solidFill>
                            <a:srgbClr val="171717"/>
                          </a:solidFill>
                          <a:effectLst/>
                          <a:latin typeface="LiberationSerif"/>
                        </a:rPr>
                        <a:t>Евразия. Крупнейшие по территории и численности населения страны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06558596"/>
                  </a:ext>
                </a:extLst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74345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360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2890</Words>
  <Application>Microsoft Office PowerPoint</Application>
  <PresentationFormat>Широкоэкранный</PresentationFormat>
  <Paragraphs>566</Paragraphs>
  <Slides>23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8" baseType="lpstr">
      <vt:lpstr>Times New Roman</vt:lpstr>
      <vt:lpstr>Arial</vt:lpstr>
      <vt:lpstr>Martian Mono ExtraBold</vt:lpstr>
      <vt:lpstr>Trebuchet MS</vt:lpstr>
      <vt:lpstr>Calibri</vt:lpstr>
      <vt:lpstr>Martian Mono</vt:lpstr>
      <vt:lpstr>LiberationSerif</vt:lpstr>
      <vt:lpstr>LiberationSerif-Italic</vt:lpstr>
      <vt:lpstr>Aptos</vt:lpstr>
      <vt:lpstr>Moniqa Black</vt:lpstr>
      <vt:lpstr>Martian Mono SemiBold</vt:lpstr>
      <vt:lpstr>Wingdings 3</vt:lpstr>
      <vt:lpstr>LiberationSerif-Bold</vt:lpstr>
      <vt:lpstr>Тема Office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Средний балл и результаты по предмету</vt:lpstr>
      <vt:lpstr>Количество обучающихся, сдававших и  не преодолевших минимальный порог  </vt:lpstr>
      <vt:lpstr>Презентация PowerPoint</vt:lpstr>
      <vt:lpstr>Презентация PowerPoint</vt:lpstr>
      <vt:lpstr>Адресные рекомендации учителям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Nepocatykh</dc:creator>
  <cp:lastModifiedBy>КИО</cp:lastModifiedBy>
  <cp:revision>57</cp:revision>
  <dcterms:created xsi:type="dcterms:W3CDTF">2025-08-11T06:32:47Z</dcterms:created>
  <dcterms:modified xsi:type="dcterms:W3CDTF">2025-08-24T18:04:25Z</dcterms:modified>
</cp:coreProperties>
</file>